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1" r:id="rId1"/>
  </p:sldMasterIdLst>
  <p:notesMasterIdLst>
    <p:notesMasterId r:id="rId35"/>
  </p:notesMasterIdLst>
  <p:sldIdLst>
    <p:sldId id="284" r:id="rId2"/>
    <p:sldId id="269" r:id="rId3"/>
    <p:sldId id="270" r:id="rId4"/>
    <p:sldId id="257" r:id="rId5"/>
    <p:sldId id="296" r:id="rId6"/>
    <p:sldId id="265" r:id="rId7"/>
    <p:sldId id="295" r:id="rId8"/>
    <p:sldId id="264" r:id="rId9"/>
    <p:sldId id="329" r:id="rId10"/>
    <p:sldId id="310" r:id="rId11"/>
    <p:sldId id="314" r:id="rId12"/>
    <p:sldId id="319" r:id="rId13"/>
    <p:sldId id="320" r:id="rId14"/>
    <p:sldId id="286" r:id="rId15"/>
    <p:sldId id="317" r:id="rId16"/>
    <p:sldId id="262" r:id="rId17"/>
    <p:sldId id="321" r:id="rId18"/>
    <p:sldId id="312" r:id="rId19"/>
    <p:sldId id="330" r:id="rId20"/>
    <p:sldId id="288" r:id="rId21"/>
    <p:sldId id="290" r:id="rId22"/>
    <p:sldId id="291" r:id="rId23"/>
    <p:sldId id="289" r:id="rId24"/>
    <p:sldId id="292" r:id="rId25"/>
    <p:sldId id="301" r:id="rId26"/>
    <p:sldId id="287" r:id="rId27"/>
    <p:sldId id="307" r:id="rId28"/>
    <p:sldId id="261" r:id="rId29"/>
    <p:sldId id="326" r:id="rId30"/>
    <p:sldId id="303" r:id="rId31"/>
    <p:sldId id="324" r:id="rId32"/>
    <p:sldId id="327" r:id="rId33"/>
    <p:sldId id="30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96"/>
    <p:restoredTop sz="57108"/>
  </p:normalViewPr>
  <p:slideViewPr>
    <p:cSldViewPr snapToGrid="0" snapToObjects="1">
      <p:cViewPr varScale="1">
        <p:scale>
          <a:sx n="79" d="100"/>
          <a:sy n="79" d="100"/>
        </p:scale>
        <p:origin x="2208" y="200"/>
      </p:cViewPr>
      <p:guideLst/>
    </p:cSldViewPr>
  </p:slideViewPr>
  <p:outlineViewPr>
    <p:cViewPr>
      <p:scale>
        <a:sx n="33" d="100"/>
        <a:sy n="33" d="100"/>
      </p:scale>
      <p:origin x="0" y="-3592"/>
    </p:cViewPr>
  </p:outlineViewPr>
  <p:notesTextViewPr>
    <p:cViewPr>
      <p:scale>
        <a:sx n="130" d="100"/>
        <a:sy n="13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1310602024506801E-3"/>
                  <c:y val="4.5555750575363216E-4"/>
                </c:manualLayout>
              </c:layout>
              <c:tx>
                <c:rich>
                  <a:bodyPr/>
                  <a:lstStyle/>
                  <a:p>
                    <a:fld id="{B2AC4566-D256-884C-B66A-A0A744EFB03E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m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913-A441-8581-6C6B13BDFC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Sold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13-A441-8581-6C6B13BDFC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2978279355177265E-3"/>
                </c:manualLayout>
              </c:layout>
              <c:tx>
                <c:rich>
                  <a:bodyPr/>
                  <a:lstStyle/>
                  <a:p>
                    <a:fld id="{5E47ACF7-6C58-6041-9491-149E7E91A4BD}" type="VALUE">
                      <a:rPr lang="en-US" smtClean="0"/>
                      <a:pPr/>
                      <a:t>[VALUE]</a:t>
                    </a:fld>
                    <a:r>
                      <a:rPr lang="en-US"/>
                      <a:t>m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E14B-A54A-A53B-50E0EC6089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Sold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13-A441-8581-6C6B13BDFC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7.8137971433345936E-17"/>
                  <c:y val="3.5747190504611011E-3"/>
                </c:manualLayout>
              </c:layout>
              <c:tx>
                <c:rich>
                  <a:bodyPr/>
                  <a:lstStyle/>
                  <a:p>
                    <a:fld id="{5C9E9637-66FE-5046-8600-36BC4DE9D7BC}" type="VALUE">
                      <a:rPr lang="en-US" smtClean="0"/>
                      <a:pPr/>
                      <a:t>[VALUE]</a:t>
                    </a:fld>
                    <a:r>
                      <a:rPr lang="en-US"/>
                      <a:t>m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14B-A54A-A53B-50E0EC6089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Sold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13-A441-8581-6C6B13BDFC7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78321119"/>
        <c:axId val="678322799"/>
      </c:barChart>
      <c:catAx>
        <c:axId val="678321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8322799"/>
        <c:crosses val="autoZero"/>
        <c:auto val="1"/>
        <c:lblAlgn val="ctr"/>
        <c:lblOffset val="100"/>
        <c:noMultiLvlLbl val="0"/>
      </c:catAx>
      <c:valAx>
        <c:axId val="67832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8321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E36282-A9B8-4562-9500-ED4D803A113D}" type="doc">
      <dgm:prSet loTypeId="urn:microsoft.com/office/officeart/2005/8/layout/list1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5E82375-FF96-47AF-9A0A-64EF5F7ACDD0}">
      <dgm:prSet/>
      <dgm:spPr/>
      <dgm:t>
        <a:bodyPr/>
        <a:lstStyle/>
        <a:p>
          <a:r>
            <a:rPr lang="en-US" baseline="0" dirty="0"/>
            <a:t>Custom app</a:t>
          </a:r>
          <a:endParaRPr lang="en-US" dirty="0"/>
        </a:p>
      </dgm:t>
    </dgm:pt>
    <dgm:pt modelId="{6EA8551E-531A-49B9-B040-93AD03072587}" type="parTrans" cxnId="{3417F8A8-ECFC-4EC3-B708-6463A0CF50A1}">
      <dgm:prSet/>
      <dgm:spPr/>
      <dgm:t>
        <a:bodyPr/>
        <a:lstStyle/>
        <a:p>
          <a:endParaRPr lang="en-US"/>
        </a:p>
      </dgm:t>
    </dgm:pt>
    <dgm:pt modelId="{180A4BBF-F13B-48D5-998A-1859C77361B0}" type="sibTrans" cxnId="{3417F8A8-ECFC-4EC3-B708-6463A0CF50A1}">
      <dgm:prSet/>
      <dgm:spPr/>
      <dgm:t>
        <a:bodyPr/>
        <a:lstStyle/>
        <a:p>
          <a:endParaRPr lang="en-US"/>
        </a:p>
      </dgm:t>
    </dgm:pt>
    <dgm:pt modelId="{0CB0263C-708D-4119-895B-9C36C2181B48}">
      <dgm:prSet/>
      <dgm:spPr/>
      <dgm:t>
        <a:bodyPr/>
        <a:lstStyle/>
        <a:p>
          <a:r>
            <a:rPr lang="en-US" i="1" baseline="0" dirty="0"/>
            <a:t>Using same frameworks with native iOS</a:t>
          </a:r>
          <a:endParaRPr lang="en-US" dirty="0"/>
        </a:p>
      </dgm:t>
    </dgm:pt>
    <dgm:pt modelId="{05B684D8-8963-4B32-B7AC-010B7E77ED14}" type="parTrans" cxnId="{9CBC8C1A-C12B-42A0-9EC8-5E7D7D0D8865}">
      <dgm:prSet/>
      <dgm:spPr/>
      <dgm:t>
        <a:bodyPr/>
        <a:lstStyle/>
        <a:p>
          <a:endParaRPr lang="en-US"/>
        </a:p>
      </dgm:t>
    </dgm:pt>
    <dgm:pt modelId="{7ECF79A5-3447-43E5-8F79-0FA35ACF7E9F}" type="sibTrans" cxnId="{9CBC8C1A-C12B-42A0-9EC8-5E7D7D0D8865}">
      <dgm:prSet/>
      <dgm:spPr/>
      <dgm:t>
        <a:bodyPr/>
        <a:lstStyle/>
        <a:p>
          <a:endParaRPr lang="en-US"/>
        </a:p>
      </dgm:t>
    </dgm:pt>
    <dgm:pt modelId="{CB268D74-C8C1-4E2B-8516-B461DAB9D777}">
      <dgm:prSet/>
      <dgm:spPr/>
      <dgm:t>
        <a:bodyPr/>
        <a:lstStyle/>
        <a:p>
          <a:r>
            <a:rPr lang="en-US" baseline="0" dirty="0"/>
            <a:t>Client </a:t>
          </a:r>
          <a:r>
            <a:rPr lang="en-US" b="1" dirty="0"/>
            <a:t>–</a:t>
          </a:r>
          <a:r>
            <a:rPr lang="en-US" baseline="0" dirty="0"/>
            <a:t> Server app  </a:t>
          </a:r>
          <a:endParaRPr lang="en-US" dirty="0"/>
        </a:p>
      </dgm:t>
    </dgm:pt>
    <dgm:pt modelId="{845A06DF-EEBC-4CD3-8C7B-E38574A4C193}" type="parTrans" cxnId="{FD7D1521-6942-4EE6-80F1-EAD3E0AEC4B3}">
      <dgm:prSet/>
      <dgm:spPr/>
      <dgm:t>
        <a:bodyPr/>
        <a:lstStyle/>
        <a:p>
          <a:endParaRPr lang="en-US"/>
        </a:p>
      </dgm:t>
    </dgm:pt>
    <dgm:pt modelId="{7025BB48-72FC-48AF-8EAB-1FFAE346845E}" type="sibTrans" cxnId="{FD7D1521-6942-4EE6-80F1-EAD3E0AEC4B3}">
      <dgm:prSet/>
      <dgm:spPr/>
      <dgm:t>
        <a:bodyPr/>
        <a:lstStyle/>
        <a:p>
          <a:endParaRPr lang="en-US"/>
        </a:p>
      </dgm:t>
    </dgm:pt>
    <dgm:pt modelId="{5F8A0574-8CCD-4A7C-B875-802BC66D37B2}">
      <dgm:prSet/>
      <dgm:spPr/>
      <dgm:t>
        <a:bodyPr/>
        <a:lstStyle/>
        <a:p>
          <a:r>
            <a:rPr lang="en-US" i="1" baseline="0" dirty="0"/>
            <a:t>Using TVML, TVJS, </a:t>
          </a:r>
          <a:r>
            <a:rPr lang="en-US" i="1" baseline="0" dirty="0" err="1"/>
            <a:t>TVMLKit</a:t>
          </a:r>
          <a:endParaRPr lang="en-US" dirty="0"/>
        </a:p>
      </dgm:t>
    </dgm:pt>
    <dgm:pt modelId="{ECB2ABBE-0345-402C-AB41-34966EC7BEB6}" type="parTrans" cxnId="{865CB810-CD6F-4B58-96C0-5D767C21A74C}">
      <dgm:prSet/>
      <dgm:spPr/>
      <dgm:t>
        <a:bodyPr/>
        <a:lstStyle/>
        <a:p>
          <a:endParaRPr lang="en-US"/>
        </a:p>
      </dgm:t>
    </dgm:pt>
    <dgm:pt modelId="{D6821C4B-9AC9-43B9-9E76-D43EB89CA294}" type="sibTrans" cxnId="{865CB810-CD6F-4B58-96C0-5D767C21A74C}">
      <dgm:prSet/>
      <dgm:spPr/>
      <dgm:t>
        <a:bodyPr/>
        <a:lstStyle/>
        <a:p>
          <a:endParaRPr lang="en-US"/>
        </a:p>
      </dgm:t>
    </dgm:pt>
    <dgm:pt modelId="{8F2B583C-C017-8D4A-92F5-2E2FAE518B3F}" type="pres">
      <dgm:prSet presAssocID="{D7E36282-A9B8-4562-9500-ED4D803A113D}" presName="linear" presStyleCnt="0">
        <dgm:presLayoutVars>
          <dgm:dir/>
          <dgm:animLvl val="lvl"/>
          <dgm:resizeHandles val="exact"/>
        </dgm:presLayoutVars>
      </dgm:prSet>
      <dgm:spPr/>
    </dgm:pt>
    <dgm:pt modelId="{CD0710F7-03EE-6D4C-A5EE-8430A129F3AA}" type="pres">
      <dgm:prSet presAssocID="{C5E82375-FF96-47AF-9A0A-64EF5F7ACDD0}" presName="parentLin" presStyleCnt="0"/>
      <dgm:spPr/>
    </dgm:pt>
    <dgm:pt modelId="{3F5364A4-FA4C-654E-8066-B95948ADA3DB}" type="pres">
      <dgm:prSet presAssocID="{C5E82375-FF96-47AF-9A0A-64EF5F7ACDD0}" presName="parentLeftMargin" presStyleLbl="node1" presStyleIdx="0" presStyleCnt="2"/>
      <dgm:spPr/>
    </dgm:pt>
    <dgm:pt modelId="{D3939681-7534-D146-A947-9D080631020E}" type="pres">
      <dgm:prSet presAssocID="{C5E82375-FF96-47AF-9A0A-64EF5F7ACDD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067828C-0A57-6948-BF61-B1DD678D789D}" type="pres">
      <dgm:prSet presAssocID="{C5E82375-FF96-47AF-9A0A-64EF5F7ACDD0}" presName="negativeSpace" presStyleCnt="0"/>
      <dgm:spPr/>
    </dgm:pt>
    <dgm:pt modelId="{28D06E6A-E25C-4F40-9E19-1D40A239AA5A}" type="pres">
      <dgm:prSet presAssocID="{C5E82375-FF96-47AF-9A0A-64EF5F7ACDD0}" presName="childText" presStyleLbl="conFgAcc1" presStyleIdx="0" presStyleCnt="2">
        <dgm:presLayoutVars>
          <dgm:bulletEnabled val="1"/>
        </dgm:presLayoutVars>
      </dgm:prSet>
      <dgm:spPr/>
    </dgm:pt>
    <dgm:pt modelId="{51EE858E-1525-6F46-9334-B72FCE109511}" type="pres">
      <dgm:prSet presAssocID="{180A4BBF-F13B-48D5-998A-1859C77361B0}" presName="spaceBetweenRectangles" presStyleCnt="0"/>
      <dgm:spPr/>
    </dgm:pt>
    <dgm:pt modelId="{5BF9CC63-0E18-5C45-A742-D24115511757}" type="pres">
      <dgm:prSet presAssocID="{CB268D74-C8C1-4E2B-8516-B461DAB9D777}" presName="parentLin" presStyleCnt="0"/>
      <dgm:spPr/>
    </dgm:pt>
    <dgm:pt modelId="{907B5F30-A229-074A-99D1-5D1338A6BC5B}" type="pres">
      <dgm:prSet presAssocID="{CB268D74-C8C1-4E2B-8516-B461DAB9D777}" presName="parentLeftMargin" presStyleLbl="node1" presStyleIdx="0" presStyleCnt="2"/>
      <dgm:spPr/>
    </dgm:pt>
    <dgm:pt modelId="{36F49B2B-DD42-124A-BEB0-3FA99B93923C}" type="pres">
      <dgm:prSet presAssocID="{CB268D74-C8C1-4E2B-8516-B461DAB9D77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C7D5DF3-2D98-B44C-8350-9EED7AE2BE20}" type="pres">
      <dgm:prSet presAssocID="{CB268D74-C8C1-4E2B-8516-B461DAB9D777}" presName="negativeSpace" presStyleCnt="0"/>
      <dgm:spPr/>
    </dgm:pt>
    <dgm:pt modelId="{BD77E4A0-4C0A-134C-AB9F-B11C64374133}" type="pres">
      <dgm:prSet presAssocID="{CB268D74-C8C1-4E2B-8516-B461DAB9D77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65CB810-CD6F-4B58-96C0-5D767C21A74C}" srcId="{CB268D74-C8C1-4E2B-8516-B461DAB9D777}" destId="{5F8A0574-8CCD-4A7C-B875-802BC66D37B2}" srcOrd="0" destOrd="0" parTransId="{ECB2ABBE-0345-402C-AB41-34966EC7BEB6}" sibTransId="{D6821C4B-9AC9-43B9-9E76-D43EB89CA294}"/>
    <dgm:cxn modelId="{9CBC8C1A-C12B-42A0-9EC8-5E7D7D0D8865}" srcId="{C5E82375-FF96-47AF-9A0A-64EF5F7ACDD0}" destId="{0CB0263C-708D-4119-895B-9C36C2181B48}" srcOrd="0" destOrd="0" parTransId="{05B684D8-8963-4B32-B7AC-010B7E77ED14}" sibTransId="{7ECF79A5-3447-43E5-8F79-0FA35ACF7E9F}"/>
    <dgm:cxn modelId="{FD7D1521-6942-4EE6-80F1-EAD3E0AEC4B3}" srcId="{D7E36282-A9B8-4562-9500-ED4D803A113D}" destId="{CB268D74-C8C1-4E2B-8516-B461DAB9D777}" srcOrd="1" destOrd="0" parTransId="{845A06DF-EEBC-4CD3-8C7B-E38574A4C193}" sibTransId="{7025BB48-72FC-48AF-8EAB-1FFAE346845E}"/>
    <dgm:cxn modelId="{8C2B7056-F269-9F4E-A1F5-E8D8EE00996D}" type="presOf" srcId="{5F8A0574-8CCD-4A7C-B875-802BC66D37B2}" destId="{BD77E4A0-4C0A-134C-AB9F-B11C64374133}" srcOrd="0" destOrd="0" presId="urn:microsoft.com/office/officeart/2005/8/layout/list1"/>
    <dgm:cxn modelId="{FF5C645B-0059-EB45-AA7A-D2664A33540E}" type="presOf" srcId="{0CB0263C-708D-4119-895B-9C36C2181B48}" destId="{28D06E6A-E25C-4F40-9E19-1D40A239AA5A}" srcOrd="0" destOrd="0" presId="urn:microsoft.com/office/officeart/2005/8/layout/list1"/>
    <dgm:cxn modelId="{D5491475-4013-AC4C-A69D-2333715D8849}" type="presOf" srcId="{CB268D74-C8C1-4E2B-8516-B461DAB9D777}" destId="{36F49B2B-DD42-124A-BEB0-3FA99B93923C}" srcOrd="1" destOrd="0" presId="urn:microsoft.com/office/officeart/2005/8/layout/list1"/>
    <dgm:cxn modelId="{9F2C0B76-411C-2646-8D76-D26300B22FDC}" type="presOf" srcId="{C5E82375-FF96-47AF-9A0A-64EF5F7ACDD0}" destId="{D3939681-7534-D146-A947-9D080631020E}" srcOrd="1" destOrd="0" presId="urn:microsoft.com/office/officeart/2005/8/layout/list1"/>
    <dgm:cxn modelId="{4E6A0484-8C0E-0C4C-80C5-8E4CE2120EA3}" type="presOf" srcId="{C5E82375-FF96-47AF-9A0A-64EF5F7ACDD0}" destId="{3F5364A4-FA4C-654E-8066-B95948ADA3DB}" srcOrd="0" destOrd="0" presId="urn:microsoft.com/office/officeart/2005/8/layout/list1"/>
    <dgm:cxn modelId="{3417F8A8-ECFC-4EC3-B708-6463A0CF50A1}" srcId="{D7E36282-A9B8-4562-9500-ED4D803A113D}" destId="{C5E82375-FF96-47AF-9A0A-64EF5F7ACDD0}" srcOrd="0" destOrd="0" parTransId="{6EA8551E-531A-49B9-B040-93AD03072587}" sibTransId="{180A4BBF-F13B-48D5-998A-1859C77361B0}"/>
    <dgm:cxn modelId="{0D8015D7-7181-A749-A23B-1F368DC462A1}" type="presOf" srcId="{D7E36282-A9B8-4562-9500-ED4D803A113D}" destId="{8F2B583C-C017-8D4A-92F5-2E2FAE518B3F}" srcOrd="0" destOrd="0" presId="urn:microsoft.com/office/officeart/2005/8/layout/list1"/>
    <dgm:cxn modelId="{0C09CAE7-6D84-1D4E-B67B-5913D25D487F}" type="presOf" srcId="{CB268D74-C8C1-4E2B-8516-B461DAB9D777}" destId="{907B5F30-A229-074A-99D1-5D1338A6BC5B}" srcOrd="0" destOrd="0" presId="urn:microsoft.com/office/officeart/2005/8/layout/list1"/>
    <dgm:cxn modelId="{F6C83FC6-A12C-C145-9017-0C9E20817D85}" type="presParOf" srcId="{8F2B583C-C017-8D4A-92F5-2E2FAE518B3F}" destId="{CD0710F7-03EE-6D4C-A5EE-8430A129F3AA}" srcOrd="0" destOrd="0" presId="urn:microsoft.com/office/officeart/2005/8/layout/list1"/>
    <dgm:cxn modelId="{BA71C828-3015-B44C-9ABE-8BDCBFB5780C}" type="presParOf" srcId="{CD0710F7-03EE-6D4C-A5EE-8430A129F3AA}" destId="{3F5364A4-FA4C-654E-8066-B95948ADA3DB}" srcOrd="0" destOrd="0" presId="urn:microsoft.com/office/officeart/2005/8/layout/list1"/>
    <dgm:cxn modelId="{2DE08876-1B0A-274A-B5CF-3546965C5733}" type="presParOf" srcId="{CD0710F7-03EE-6D4C-A5EE-8430A129F3AA}" destId="{D3939681-7534-D146-A947-9D080631020E}" srcOrd="1" destOrd="0" presId="urn:microsoft.com/office/officeart/2005/8/layout/list1"/>
    <dgm:cxn modelId="{7C5C04A6-35C4-0E43-BB9E-6E959A4594DA}" type="presParOf" srcId="{8F2B583C-C017-8D4A-92F5-2E2FAE518B3F}" destId="{2067828C-0A57-6948-BF61-B1DD678D789D}" srcOrd="1" destOrd="0" presId="urn:microsoft.com/office/officeart/2005/8/layout/list1"/>
    <dgm:cxn modelId="{50D74BB8-F79E-4A41-B3C2-9A542078A6D4}" type="presParOf" srcId="{8F2B583C-C017-8D4A-92F5-2E2FAE518B3F}" destId="{28D06E6A-E25C-4F40-9E19-1D40A239AA5A}" srcOrd="2" destOrd="0" presId="urn:microsoft.com/office/officeart/2005/8/layout/list1"/>
    <dgm:cxn modelId="{5B590C99-301A-0C4A-A3AA-D048D1DF201E}" type="presParOf" srcId="{8F2B583C-C017-8D4A-92F5-2E2FAE518B3F}" destId="{51EE858E-1525-6F46-9334-B72FCE109511}" srcOrd="3" destOrd="0" presId="urn:microsoft.com/office/officeart/2005/8/layout/list1"/>
    <dgm:cxn modelId="{3CF55E8A-9D78-FA4E-AD74-3EBFB7169458}" type="presParOf" srcId="{8F2B583C-C017-8D4A-92F5-2E2FAE518B3F}" destId="{5BF9CC63-0E18-5C45-A742-D24115511757}" srcOrd="4" destOrd="0" presId="urn:microsoft.com/office/officeart/2005/8/layout/list1"/>
    <dgm:cxn modelId="{15B5629E-2302-E044-9B8D-E581A316D78B}" type="presParOf" srcId="{5BF9CC63-0E18-5C45-A742-D24115511757}" destId="{907B5F30-A229-074A-99D1-5D1338A6BC5B}" srcOrd="0" destOrd="0" presId="urn:microsoft.com/office/officeart/2005/8/layout/list1"/>
    <dgm:cxn modelId="{C961676C-69EF-9646-995A-CB37E3DC1B67}" type="presParOf" srcId="{5BF9CC63-0E18-5C45-A742-D24115511757}" destId="{36F49B2B-DD42-124A-BEB0-3FA99B93923C}" srcOrd="1" destOrd="0" presId="urn:microsoft.com/office/officeart/2005/8/layout/list1"/>
    <dgm:cxn modelId="{AFA39919-B586-024A-B57A-5AA44FDD2B2D}" type="presParOf" srcId="{8F2B583C-C017-8D4A-92F5-2E2FAE518B3F}" destId="{BC7D5DF3-2D98-B44C-8350-9EED7AE2BE20}" srcOrd="5" destOrd="0" presId="urn:microsoft.com/office/officeart/2005/8/layout/list1"/>
    <dgm:cxn modelId="{E2A34A3F-3EF8-5B40-850B-788FB375AA99}" type="presParOf" srcId="{8F2B583C-C017-8D4A-92F5-2E2FAE518B3F}" destId="{BD77E4A0-4C0A-134C-AB9F-B11C6437413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D06E6A-E25C-4F40-9E19-1D40A239AA5A}">
      <dsp:nvSpPr>
        <dsp:cNvPr id="0" name=""/>
        <dsp:cNvSpPr/>
      </dsp:nvSpPr>
      <dsp:spPr>
        <a:xfrm>
          <a:off x="0" y="481199"/>
          <a:ext cx="9601200" cy="1228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60" tIns="624840" rIns="745160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i="1" kern="1200" baseline="0" dirty="0"/>
            <a:t>Using same frameworks with native iOS</a:t>
          </a:r>
          <a:endParaRPr lang="en-US" sz="3000" kern="1200" dirty="0"/>
        </a:p>
      </dsp:txBody>
      <dsp:txXfrm>
        <a:off x="0" y="481199"/>
        <a:ext cx="9601200" cy="1228500"/>
      </dsp:txXfrm>
    </dsp:sp>
    <dsp:sp modelId="{D3939681-7534-D146-A947-9D080631020E}">
      <dsp:nvSpPr>
        <dsp:cNvPr id="0" name=""/>
        <dsp:cNvSpPr/>
      </dsp:nvSpPr>
      <dsp:spPr>
        <a:xfrm>
          <a:off x="480060" y="38399"/>
          <a:ext cx="6720840" cy="885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 dirty="0"/>
            <a:t>Custom app</a:t>
          </a:r>
          <a:endParaRPr lang="en-US" sz="3000" kern="1200" dirty="0"/>
        </a:p>
      </dsp:txBody>
      <dsp:txXfrm>
        <a:off x="523291" y="81630"/>
        <a:ext cx="6634378" cy="799138"/>
      </dsp:txXfrm>
    </dsp:sp>
    <dsp:sp modelId="{BD77E4A0-4C0A-134C-AB9F-B11C64374133}">
      <dsp:nvSpPr>
        <dsp:cNvPr id="0" name=""/>
        <dsp:cNvSpPr/>
      </dsp:nvSpPr>
      <dsp:spPr>
        <a:xfrm>
          <a:off x="0" y="2314499"/>
          <a:ext cx="9601200" cy="1228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60" tIns="624840" rIns="745160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i="1" kern="1200" baseline="0" dirty="0"/>
            <a:t>Using TVML, TVJS, </a:t>
          </a:r>
          <a:r>
            <a:rPr lang="en-US" sz="3000" i="1" kern="1200" baseline="0" dirty="0" err="1"/>
            <a:t>TVMLKit</a:t>
          </a:r>
          <a:endParaRPr lang="en-US" sz="3000" kern="1200" dirty="0"/>
        </a:p>
      </dsp:txBody>
      <dsp:txXfrm>
        <a:off x="0" y="2314499"/>
        <a:ext cx="9601200" cy="1228500"/>
      </dsp:txXfrm>
    </dsp:sp>
    <dsp:sp modelId="{36F49B2B-DD42-124A-BEB0-3FA99B93923C}">
      <dsp:nvSpPr>
        <dsp:cNvPr id="0" name=""/>
        <dsp:cNvSpPr/>
      </dsp:nvSpPr>
      <dsp:spPr>
        <a:xfrm>
          <a:off x="480060" y="1871700"/>
          <a:ext cx="6720840" cy="885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 dirty="0"/>
            <a:t>Client </a:t>
          </a:r>
          <a:r>
            <a:rPr lang="en-US" sz="3000" b="1" kern="1200" dirty="0"/>
            <a:t>–</a:t>
          </a:r>
          <a:r>
            <a:rPr lang="en-US" sz="3000" kern="1200" baseline="0" dirty="0"/>
            <a:t> Server app  </a:t>
          </a:r>
          <a:endParaRPr lang="en-US" sz="3000" kern="1200" dirty="0"/>
        </a:p>
      </dsp:txBody>
      <dsp:txXfrm>
        <a:off x="523291" y="1914931"/>
        <a:ext cx="6634378" cy="79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9CB7B-650F-8246-A3D9-0A62D3A19714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361DD-1E38-BB4A-B605-BA873CC7A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35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59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answer is, yes. Airbnb </a:t>
            </a:r>
            <a:r>
              <a:rPr lang="en-US" b="1" u="sng" dirty="0"/>
              <a:t>give you an option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87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in some </a:t>
            </a:r>
            <a:r>
              <a:rPr lang="en-US" b="1" u="sng" dirty="0"/>
              <a:t>situations</a:t>
            </a:r>
            <a:r>
              <a:rPr lang="en-US" dirty="0"/>
              <a:t>, Apple TV is a better </a:t>
            </a:r>
            <a:r>
              <a:rPr lang="en-US" b="1" u="sng" dirty="0"/>
              <a:t>solution</a:t>
            </a:r>
            <a:r>
              <a:rPr lang="en-US" dirty="0"/>
              <a:t> than the iPhone, </a:t>
            </a:r>
          </a:p>
          <a:p>
            <a:endParaRPr lang="en-US" dirty="0"/>
          </a:p>
          <a:p>
            <a:r>
              <a:rPr lang="en-US" b="1" u="sng" dirty="0"/>
              <a:t>Imaging</a:t>
            </a:r>
            <a:r>
              <a:rPr lang="en-US" dirty="0"/>
              <a:t> we are planning for a </a:t>
            </a:r>
            <a:r>
              <a:rPr lang="en-US" b="1" u="sng" dirty="0"/>
              <a:t>vacation</a:t>
            </a:r>
            <a:r>
              <a:rPr lang="en-US" dirty="0"/>
              <a:t> with our family. </a:t>
            </a:r>
          </a:p>
          <a:p>
            <a:r>
              <a:rPr lang="en-US" b="1" u="sng" dirty="0"/>
              <a:t>Better</a:t>
            </a:r>
            <a:r>
              <a:rPr lang="en-US" dirty="0"/>
              <a:t> if we can </a:t>
            </a:r>
            <a:r>
              <a:rPr lang="en-US" b="1" u="sng" dirty="0"/>
              <a:t>sit down</a:t>
            </a:r>
            <a:r>
              <a:rPr lang="en-US" dirty="0"/>
              <a:t> </a:t>
            </a:r>
            <a:r>
              <a:rPr lang="en-US" b="1" u="sng" dirty="0"/>
              <a:t>and book</a:t>
            </a:r>
            <a:r>
              <a:rPr lang="en-US" dirty="0"/>
              <a:t> the hotel together. </a:t>
            </a:r>
          </a:p>
          <a:p>
            <a:endParaRPr lang="en-US" dirty="0"/>
          </a:p>
          <a:p>
            <a:r>
              <a:rPr lang="en-US" dirty="0"/>
              <a:t>In this case, Apple TV is absolutely a better choice </a:t>
            </a:r>
            <a:r>
              <a:rPr lang="en-US" b="1" u="sng" dirty="0"/>
              <a:t>for the discussion</a:t>
            </a:r>
            <a:r>
              <a:rPr lang="en-US" dirty="0"/>
              <a:t> because every one can see the </a:t>
            </a:r>
            <a:r>
              <a:rPr lang="en-US" b="1" u="sng" dirty="0"/>
              <a:t>hotel pictures</a:t>
            </a:r>
            <a:r>
              <a:rPr lang="en-US" dirty="0"/>
              <a:t> on a </a:t>
            </a:r>
            <a:r>
              <a:rPr lang="en-US" b="1" u="sng" dirty="0"/>
              <a:t>shared TV</a:t>
            </a:r>
            <a:r>
              <a:rPr lang="en-US" dirty="0"/>
              <a:t>. </a:t>
            </a:r>
          </a:p>
          <a:p>
            <a:r>
              <a:rPr lang="en-US" b="1" u="sng" dirty="0"/>
              <a:t>On the other hand</a:t>
            </a:r>
            <a:r>
              <a:rPr lang="en-US" dirty="0"/>
              <a:t>, the big picture </a:t>
            </a:r>
            <a:r>
              <a:rPr lang="en-US" b="1" u="sng" dirty="0"/>
              <a:t>is more attractive</a:t>
            </a:r>
            <a:r>
              <a:rPr lang="en-US" dirty="0"/>
              <a:t> and make you </a:t>
            </a:r>
            <a:r>
              <a:rPr lang="en-US" b="1" u="sng" dirty="0"/>
              <a:t>more desire</a:t>
            </a:r>
            <a:r>
              <a:rPr lang="en-US" dirty="0"/>
              <a:t> to book the hotel.</a:t>
            </a:r>
          </a:p>
          <a:p>
            <a:endParaRPr lang="en-US" dirty="0"/>
          </a:p>
          <a:p>
            <a:r>
              <a:rPr lang="en-US" b="1" u="sng" dirty="0"/>
              <a:t>Compare</a:t>
            </a:r>
            <a:r>
              <a:rPr lang="en-US" dirty="0"/>
              <a:t> with their rival which </a:t>
            </a:r>
            <a:r>
              <a:rPr lang="en-US" b="1" u="sng" dirty="0"/>
              <a:t>doesn’t have</a:t>
            </a:r>
            <a:r>
              <a:rPr lang="en-US" dirty="0"/>
              <a:t> Apple TV </a:t>
            </a:r>
            <a:r>
              <a:rPr lang="en-US" b="1" u="sng" dirty="0"/>
              <a:t>app</a:t>
            </a:r>
            <a:r>
              <a:rPr lang="en-US" dirty="0"/>
              <a:t>, they are losing this huge number of users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35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u="sng" dirty="0"/>
              <a:t>Beside</a:t>
            </a:r>
            <a:r>
              <a:rPr lang="en-US" dirty="0"/>
              <a:t> Airbnb, a lot of </a:t>
            </a:r>
            <a:r>
              <a:rPr lang="en-US" b="1" u="sng" dirty="0"/>
              <a:t>other services</a:t>
            </a:r>
            <a:r>
              <a:rPr lang="en-US" dirty="0"/>
              <a:t> also </a:t>
            </a:r>
            <a:r>
              <a:rPr lang="en-US" b="1" u="sng" dirty="0"/>
              <a:t>support</a:t>
            </a:r>
            <a:r>
              <a:rPr lang="en-US" dirty="0"/>
              <a:t> for Apple TV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here I have Amazon, an e-commerce service. They </a:t>
            </a:r>
            <a:r>
              <a:rPr lang="en-US" b="1" u="sng" dirty="0"/>
              <a:t>allow</a:t>
            </a:r>
            <a:r>
              <a:rPr lang="en-US" dirty="0"/>
              <a:t> you to shopping online </a:t>
            </a:r>
            <a:r>
              <a:rPr lang="en-US" b="1" u="sng" dirty="0"/>
              <a:t>through</a:t>
            </a:r>
            <a:r>
              <a:rPr lang="en-US" dirty="0"/>
              <a:t> an Apple TV</a:t>
            </a: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60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Tinder, a </a:t>
            </a:r>
            <a:r>
              <a:rPr lang="en-US" b="1" u="sng" dirty="0"/>
              <a:t>social network application</a:t>
            </a:r>
            <a:r>
              <a:rPr lang="en-US" dirty="0"/>
              <a:t>, is another example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 you can see, Apple TV apps are very </a:t>
            </a:r>
            <a:r>
              <a:rPr lang="en-US" b="1" u="sng" dirty="0"/>
              <a:t>diverse</a:t>
            </a:r>
            <a:r>
              <a:rPr lang="en-US" b="0" u="none" dirty="0"/>
              <a:t>, and not only for video or gaming app</a:t>
            </a:r>
            <a:r>
              <a:rPr lang="en-US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Therefore you </a:t>
            </a:r>
            <a:r>
              <a:rPr lang="en-US" b="1" u="sng" dirty="0"/>
              <a:t>can definitely have your</a:t>
            </a:r>
            <a:r>
              <a:rPr lang="en-US" dirty="0"/>
              <a:t> own one.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In my </a:t>
            </a:r>
            <a:r>
              <a:rPr lang="en-US" b="1" u="sng" dirty="0"/>
              <a:t>perspective</a:t>
            </a:r>
            <a:r>
              <a:rPr lang="en-US" dirty="0"/>
              <a:t> creativity has no limit. </a:t>
            </a:r>
            <a:r>
              <a:rPr lang="en-US" b="1" u="sng" dirty="0"/>
              <a:t>As long as</a:t>
            </a:r>
            <a:r>
              <a:rPr lang="en-US" dirty="0"/>
              <a:t> you intend to have an Apple TV app, you </a:t>
            </a:r>
            <a:r>
              <a:rPr lang="en-US" b="1" u="sng" dirty="0"/>
              <a:t>would</a:t>
            </a:r>
            <a:r>
              <a:rPr lang="en-US" dirty="0"/>
              <a:t> find a way to implement it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84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 have a </a:t>
            </a:r>
            <a:r>
              <a:rPr lang="en-US" b="1" u="sng" dirty="0"/>
              <a:t>chart</a:t>
            </a:r>
            <a:r>
              <a:rPr lang="en-US" dirty="0"/>
              <a:t> for Apple TV </a:t>
            </a:r>
            <a:r>
              <a:rPr lang="en-US" b="1" u="sng" dirty="0"/>
              <a:t>turnover</a:t>
            </a:r>
            <a:r>
              <a:rPr lang="en-US" dirty="0"/>
              <a:t> from 2012 to 2017. </a:t>
            </a:r>
            <a:r>
              <a:rPr lang="en-SG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Apparently</a:t>
            </a:r>
            <a:r>
              <a:rPr lang="en-US" dirty="0"/>
              <a:t>,  Apple TV is growing up very fast.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Actually 75 millions </a:t>
            </a:r>
            <a:r>
              <a:rPr lang="en-US" b="1" u="sng" dirty="0"/>
              <a:t>is a huge number</a:t>
            </a:r>
            <a:r>
              <a:rPr lang="en-US" dirty="0"/>
              <a:t> because Apple TV is not an individual device. </a:t>
            </a:r>
          </a:p>
          <a:p>
            <a:r>
              <a:rPr lang="en-US" b="1" u="sng" dirty="0"/>
              <a:t>Usually</a:t>
            </a:r>
            <a:r>
              <a:rPr lang="en-US" dirty="0"/>
              <a:t> we only have one per family. </a:t>
            </a:r>
            <a:endParaRPr lang="en-US" b="1" u="sng" dirty="0"/>
          </a:p>
          <a:p>
            <a:r>
              <a:rPr lang="en-US" b="0" u="none" dirty="0"/>
              <a:t>And you know </a:t>
            </a:r>
            <a:r>
              <a:rPr lang="en-US" b="1" u="sng" dirty="0"/>
              <a:t>right now with 75 million</a:t>
            </a:r>
            <a:r>
              <a:rPr lang="en-US" b="0" u="none" dirty="0"/>
              <a:t>, Apple TV is the</a:t>
            </a:r>
            <a:r>
              <a:rPr lang="en-US" dirty="0"/>
              <a:t> </a:t>
            </a:r>
            <a:r>
              <a:rPr lang="en-US" b="1" u="sng" dirty="0"/>
              <a:t>second largest</a:t>
            </a:r>
            <a:r>
              <a:rPr lang="en-US" dirty="0"/>
              <a:t> TV Box brand in the world. </a:t>
            </a:r>
          </a:p>
          <a:p>
            <a:r>
              <a:rPr lang="en-US" dirty="0"/>
              <a:t>It’s </a:t>
            </a:r>
            <a:r>
              <a:rPr lang="en-US" b="1" u="sng" dirty="0"/>
              <a:t>impressive</a:t>
            </a:r>
            <a:r>
              <a:rPr lang="en-US" dirty="0"/>
              <a:t> right?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Just keep in mind</a:t>
            </a:r>
            <a:r>
              <a:rPr lang="en-US" dirty="0"/>
              <a:t> that, users </a:t>
            </a:r>
            <a:r>
              <a:rPr lang="en-US" b="0" u="none" dirty="0"/>
              <a:t>who </a:t>
            </a:r>
            <a:r>
              <a:rPr lang="en-US" b="1" u="sng" dirty="0"/>
              <a:t>willingly spend money to buy</a:t>
            </a:r>
            <a:r>
              <a:rPr lang="en-US" dirty="0"/>
              <a:t>  an Apple TV for entertainment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are very </a:t>
            </a:r>
            <a:r>
              <a:rPr lang="en-US" b="1" u="sng" dirty="0"/>
              <a:t>potential to pay</a:t>
            </a:r>
            <a:r>
              <a:rPr lang="en-US" dirty="0"/>
              <a:t> for your service.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</a:t>
            </a:r>
            <a:r>
              <a:rPr lang="en-US" dirty="0" err="1"/>
              <a:t>wanna</a:t>
            </a:r>
            <a:r>
              <a:rPr lang="en-US" dirty="0"/>
              <a:t> expand your market, </a:t>
            </a:r>
            <a:r>
              <a:rPr lang="en-US" b="1" u="sng" dirty="0"/>
              <a:t>It’s obviously a good solution for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12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</a:t>
            </a:r>
            <a:r>
              <a:rPr lang="en-US" b="1" u="sng" dirty="0"/>
              <a:t>continue</a:t>
            </a:r>
            <a:r>
              <a:rPr lang="en-US" dirty="0"/>
              <a:t> with some </a:t>
            </a:r>
            <a:r>
              <a:rPr lang="en-US" b="1" u="sng" dirty="0"/>
              <a:t>fundamental</a:t>
            </a:r>
            <a:r>
              <a:rPr lang="en-US" dirty="0"/>
              <a:t> things when </a:t>
            </a:r>
            <a:r>
              <a:rPr lang="en-US" b="1" u="sng" dirty="0"/>
              <a:t>working with</a:t>
            </a:r>
            <a:r>
              <a:rPr lang="en-US" dirty="0"/>
              <a:t> Apple TV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95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 provides 2 types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Apple TV app. </a:t>
            </a:r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general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will </a:t>
            </a:r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them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different way.</a:t>
            </a:r>
          </a:p>
          <a:p>
            <a:pPr fontAlgn="base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is the custom app </a:t>
            </a:r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</a:t>
            </a:r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 it similarly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when you do on iOS.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same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frameworks and </a:t>
            </a:r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you already know about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Storyboards, </a:t>
            </a:r>
            <a:r>
              <a:rPr lang="en-US" sz="1200" b="1" i="0" u="sng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UIKit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Auto Layout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other one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client-server app, which you need to use TVML, TVJS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TVMLKit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make it.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explain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you these 3 abbreviation 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64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tx1"/>
                </a:solidFill>
              </a:rPr>
              <a:t>TVML </a:t>
            </a:r>
            <a:r>
              <a:rPr lang="en-US" sz="1200" dirty="0">
                <a:solidFill>
                  <a:schemeClr val="tx1"/>
                </a:solidFill>
              </a:rPr>
              <a:t>(Television Markup Language) is a form of </a:t>
            </a:r>
            <a:r>
              <a:rPr lang="en-US" sz="1200" b="1" dirty="0">
                <a:solidFill>
                  <a:schemeClr val="tx1"/>
                </a:solidFill>
              </a:rPr>
              <a:t>XML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tx1"/>
                </a:solidFill>
              </a:rPr>
              <a:t>In a Few slides later I </a:t>
            </a:r>
            <a:r>
              <a:rPr lang="en-US" sz="1200" b="1" u="sng" dirty="0">
                <a:solidFill>
                  <a:schemeClr val="tx1"/>
                </a:solidFill>
              </a:rPr>
              <a:t>will show you</a:t>
            </a:r>
            <a:r>
              <a:rPr lang="en-US" sz="1200" dirty="0">
                <a:solidFill>
                  <a:schemeClr val="tx1"/>
                </a:solidFill>
              </a:rPr>
              <a:t> some example of a TVML template</a:t>
            </a:r>
          </a:p>
          <a:p>
            <a:endParaRPr lang="en-US" sz="1200" b="1" dirty="0">
              <a:solidFill>
                <a:schemeClr val="tx1"/>
              </a:solidFill>
            </a:endParaRPr>
          </a:p>
          <a:p>
            <a:r>
              <a:rPr lang="en-US" sz="1200" b="1" dirty="0">
                <a:solidFill>
                  <a:schemeClr val="tx1"/>
                </a:solidFill>
              </a:rPr>
              <a:t>TVJS </a:t>
            </a:r>
            <a:r>
              <a:rPr lang="en-US" sz="1200" dirty="0">
                <a:solidFill>
                  <a:schemeClr val="tx1"/>
                </a:solidFill>
              </a:rPr>
              <a:t>(Television JavaScript) is a set of </a:t>
            </a:r>
            <a:r>
              <a:rPr lang="en-US" sz="1200" b="1" dirty="0">
                <a:solidFill>
                  <a:schemeClr val="tx1"/>
                </a:solidFill>
              </a:rPr>
              <a:t>JavaScript APIs</a:t>
            </a:r>
            <a:r>
              <a:rPr lang="en-US" sz="1200" dirty="0">
                <a:solidFill>
                  <a:schemeClr val="tx1"/>
                </a:solidFill>
              </a:rPr>
              <a:t> which provide the </a:t>
            </a:r>
            <a:r>
              <a:rPr lang="en-US" sz="1200" b="1" u="sng" dirty="0">
                <a:solidFill>
                  <a:schemeClr val="tx1"/>
                </a:solidFill>
              </a:rPr>
              <a:t>means</a:t>
            </a:r>
            <a:r>
              <a:rPr lang="en-US" sz="1200" dirty="0">
                <a:solidFill>
                  <a:schemeClr val="tx1"/>
                </a:solidFill>
              </a:rPr>
              <a:t> to display apps created by TVML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b="1" dirty="0" err="1">
                <a:solidFill>
                  <a:schemeClr val="tx1"/>
                </a:solidFill>
              </a:rPr>
              <a:t>TVMLKit</a:t>
            </a:r>
            <a:r>
              <a:rPr lang="en-US" sz="1200" dirty="0">
                <a:solidFill>
                  <a:schemeClr val="tx1"/>
                </a:solidFill>
              </a:rPr>
              <a:t> is a framework which will help you be able to communicate between </a:t>
            </a:r>
            <a:r>
              <a:rPr lang="en-US" sz="1200" b="1" u="sng" dirty="0">
                <a:solidFill>
                  <a:schemeClr val="tx1"/>
                </a:solidFill>
              </a:rPr>
              <a:t>native </a:t>
            </a:r>
            <a:r>
              <a:rPr lang="en-US" sz="1200" b="1" u="sng" dirty="0" err="1">
                <a:solidFill>
                  <a:schemeClr val="tx1"/>
                </a:solidFill>
              </a:rPr>
              <a:t>tvOS</a:t>
            </a:r>
            <a:r>
              <a:rPr lang="en-US" sz="1200" b="1" u="sng" dirty="0">
                <a:solidFill>
                  <a:schemeClr val="tx1"/>
                </a:solidFill>
              </a:rPr>
              <a:t> code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u="sng" dirty="0">
                <a:solidFill>
                  <a:schemeClr val="tx1"/>
                </a:solidFill>
              </a:rPr>
              <a:t>TVML, </a:t>
            </a:r>
            <a:r>
              <a:rPr lang="en-US" sz="1200" b="1" u="sng" dirty="0" err="1">
                <a:solidFill>
                  <a:schemeClr val="tx1"/>
                </a:solidFill>
              </a:rPr>
              <a:t>Javascript</a:t>
            </a:r>
            <a:r>
              <a:rPr lang="en-US" sz="1200" b="1" u="sng" dirty="0">
                <a:solidFill>
                  <a:schemeClr val="tx1"/>
                </a:solidFill>
              </a:rPr>
              <a:t> code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95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custom app, </a:t>
            </a:r>
            <a:r>
              <a:rPr lang="en-US" sz="1200" b="1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TVMLKit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based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Client – Server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your client app is a </a:t>
            </a:r>
            <a:r>
              <a:rPr lang="en-US" sz="1200" b="1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UIKit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based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running on a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your server hosts the media content and JavaScript files.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app launch, it will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 the main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JavaScript file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 up a JavaScript environment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 over the control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JavaScript.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the control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handed over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JavaScript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responsible for downloading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any additional content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it needs to present the templates to the user.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761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b="0" dirty="0">
                <a:solidFill>
                  <a:schemeClr val="tx1"/>
                </a:solidFill>
              </a:rPr>
              <a:t>To </a:t>
            </a:r>
            <a:r>
              <a:rPr lang="en-US" sz="1200" b="1" u="sng" dirty="0">
                <a:solidFill>
                  <a:schemeClr val="tx1"/>
                </a:solidFill>
              </a:rPr>
              <a:t>make you easier to create</a:t>
            </a:r>
            <a:r>
              <a:rPr lang="en-US" sz="1200" b="0" dirty="0">
                <a:solidFill>
                  <a:schemeClr val="tx1"/>
                </a:solidFill>
              </a:rPr>
              <a:t> a TVML App, Apple provide dozens of TVML premade template</a:t>
            </a:r>
          </a:p>
          <a:p>
            <a:pPr marL="0" indent="0">
              <a:buFontTx/>
              <a:buNone/>
            </a:pPr>
            <a:r>
              <a:rPr lang="en-US" sz="1200" b="0" dirty="0">
                <a:solidFill>
                  <a:schemeClr val="tx1"/>
                </a:solidFill>
              </a:rPr>
              <a:t>Which you can use to display information in a specific way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first I will start with a simple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5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You can find more information about me by </a:t>
            </a:r>
            <a:r>
              <a:rPr lang="en-US" b="1" u="sng" dirty="0"/>
              <a:t>visit</a:t>
            </a:r>
            <a:r>
              <a:rPr lang="en-US" dirty="0"/>
              <a:t> my home page on </a:t>
            </a:r>
            <a:r>
              <a:rPr lang="en-US" dirty="0" err="1"/>
              <a:t>linkedin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r>
              <a:rPr lang="en-US" dirty="0"/>
              <a:t>And if you </a:t>
            </a:r>
            <a:r>
              <a:rPr lang="en-US" b="1" u="sng" dirty="0"/>
              <a:t>have any question</a:t>
            </a:r>
            <a:r>
              <a:rPr lang="en-US" dirty="0"/>
              <a:t>, please </a:t>
            </a:r>
            <a:r>
              <a:rPr lang="en-US" b="1" u="sng" dirty="0"/>
              <a:t>don’t hesitate to send a message</a:t>
            </a:r>
            <a:r>
              <a:rPr lang="en-US" dirty="0"/>
              <a:t> to my </a:t>
            </a:r>
            <a:r>
              <a:rPr lang="en-US" b="1" u="sng" dirty="0" err="1"/>
              <a:t>gmail</a:t>
            </a:r>
            <a:endParaRPr lang="en-US" b="1" u="sng" dirty="0"/>
          </a:p>
          <a:p>
            <a:pPr marL="171450" indent="-171450">
              <a:buFontTx/>
              <a:buChar char="-"/>
            </a:pPr>
            <a:endParaRPr lang="en-US" b="1" u="sng" dirty="0"/>
          </a:p>
          <a:p>
            <a:r>
              <a:rPr lang="en-US" b="1" u="sng" dirty="0"/>
              <a:t>For us here</a:t>
            </a:r>
            <a:r>
              <a:rPr lang="en-US" dirty="0"/>
              <a:t> engineering, our </a:t>
            </a:r>
            <a:r>
              <a:rPr lang="en-US" b="1" u="sng" dirty="0"/>
              <a:t>mission</a:t>
            </a:r>
            <a:r>
              <a:rPr lang="en-US" dirty="0"/>
              <a:t> is to bring the </a:t>
            </a:r>
            <a:r>
              <a:rPr lang="en-US" b="1" u="sng" dirty="0"/>
              <a:t>best experience</a:t>
            </a:r>
            <a:r>
              <a:rPr lang="en-US" dirty="0"/>
              <a:t> to customers. </a:t>
            </a:r>
          </a:p>
          <a:p>
            <a:r>
              <a:rPr lang="en-US" dirty="0"/>
              <a:t>But because the </a:t>
            </a:r>
            <a:r>
              <a:rPr lang="en-US" b="1" u="sng" dirty="0"/>
              <a:t>resource we have</a:t>
            </a:r>
            <a:r>
              <a:rPr lang="en-US" dirty="0"/>
              <a:t> is limited, hence whenever we want to implement anything, we always need to consider between the cost and the </a:t>
            </a:r>
            <a:r>
              <a:rPr lang="en-US" b="1" u="sng" dirty="0"/>
              <a:t>profit</a:t>
            </a:r>
            <a:r>
              <a:rPr lang="en-US" dirty="0"/>
              <a:t> it can bring to us. </a:t>
            </a:r>
          </a:p>
          <a:p>
            <a:endParaRPr lang="en-US" dirty="0"/>
          </a:p>
          <a:p>
            <a:r>
              <a:rPr lang="en-US" dirty="0"/>
              <a:t>So today in my presentation, I would like to share with you </a:t>
            </a:r>
            <a:r>
              <a:rPr lang="en-US" b="1" u="sng" dirty="0"/>
              <a:t>one solution</a:t>
            </a:r>
            <a:r>
              <a:rPr lang="en-US" dirty="0"/>
              <a:t> that </a:t>
            </a:r>
            <a:r>
              <a:rPr lang="en-US" b="1" u="sng" dirty="0"/>
              <a:t>doesn’t cost you too</a:t>
            </a:r>
            <a:r>
              <a:rPr lang="en-US" b="1" dirty="0"/>
              <a:t> </a:t>
            </a:r>
            <a:r>
              <a:rPr lang="en-US" dirty="0"/>
              <a:t>much effort </a:t>
            </a:r>
          </a:p>
          <a:p>
            <a:r>
              <a:rPr lang="en-US" dirty="0"/>
              <a:t>But can </a:t>
            </a:r>
            <a:r>
              <a:rPr lang="en-US" b="0" u="none" dirty="0"/>
              <a:t>help your </a:t>
            </a:r>
            <a:r>
              <a:rPr lang="en-US" b="1" u="sng" dirty="0"/>
              <a:t>service reach out</a:t>
            </a:r>
            <a:r>
              <a:rPr lang="en-US" dirty="0"/>
              <a:t> a lot of more users. </a:t>
            </a:r>
          </a:p>
          <a:p>
            <a:r>
              <a:rPr lang="en-US" dirty="0"/>
              <a:t>And </a:t>
            </a:r>
            <a:r>
              <a:rPr lang="en-US" b="1" u="sng" dirty="0"/>
              <a:t>the more users</a:t>
            </a:r>
            <a:r>
              <a:rPr lang="en-US" dirty="0"/>
              <a:t>, </a:t>
            </a:r>
            <a:r>
              <a:rPr lang="en-US" b="1" u="sng" dirty="0"/>
              <a:t>the more profitable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27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On the screen</a:t>
            </a:r>
            <a:r>
              <a:rPr lang="en-US" dirty="0"/>
              <a:t> I have an alert view on Apple TV</a:t>
            </a:r>
          </a:p>
          <a:p>
            <a:r>
              <a:rPr lang="en-US" dirty="0"/>
              <a:t>Beside it is a TVML template </a:t>
            </a:r>
            <a:r>
              <a:rPr lang="en-US" b="1" u="sng" dirty="0"/>
              <a:t>diagram</a:t>
            </a:r>
          </a:p>
          <a:p>
            <a:endParaRPr lang="en-US" dirty="0"/>
          </a:p>
          <a:p>
            <a:r>
              <a:rPr lang="en-US" b="1" u="sng" dirty="0"/>
              <a:t>It’s not so hard</a:t>
            </a:r>
            <a:r>
              <a:rPr lang="en-US" dirty="0"/>
              <a:t> to </a:t>
            </a:r>
            <a:r>
              <a:rPr lang="en-US" b="1" u="sng" dirty="0"/>
              <a:t>link</a:t>
            </a:r>
            <a:r>
              <a:rPr lang="en-US" dirty="0"/>
              <a:t> each element from the diagram to the </a:t>
            </a:r>
            <a:r>
              <a:rPr lang="en-US" b="1" u="sng" dirty="0"/>
              <a:t>corresponding</a:t>
            </a:r>
            <a:r>
              <a:rPr lang="en-US" dirty="0"/>
              <a:t> one on the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54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here is </a:t>
            </a:r>
            <a:r>
              <a:rPr lang="en-US" b="1" u="sng" dirty="0"/>
              <a:t>how the template</a:t>
            </a:r>
            <a:r>
              <a:rPr lang="en-US" dirty="0"/>
              <a:t> code look like</a:t>
            </a:r>
          </a:p>
          <a:p>
            <a:endParaRPr lang="en-US" dirty="0"/>
          </a:p>
          <a:p>
            <a:r>
              <a:rPr lang="en-US" dirty="0"/>
              <a:t>If you </a:t>
            </a:r>
            <a:r>
              <a:rPr lang="en-US" b="1" u="sng" dirty="0"/>
              <a:t>know any markup language</a:t>
            </a:r>
            <a:r>
              <a:rPr lang="en-US" dirty="0"/>
              <a:t> such as XML, HTML, you </a:t>
            </a:r>
            <a:r>
              <a:rPr lang="en-US" b="1" u="sng" dirty="0"/>
              <a:t>would be familiar to</a:t>
            </a:r>
            <a:r>
              <a:rPr lang="en-US" dirty="0"/>
              <a:t> this format</a:t>
            </a:r>
          </a:p>
          <a:p>
            <a:endParaRPr lang="en-US" dirty="0"/>
          </a:p>
          <a:p>
            <a:r>
              <a:rPr lang="en-US" dirty="0"/>
              <a:t>Each field of the template </a:t>
            </a:r>
            <a:r>
              <a:rPr lang="en-US" b="1" u="sng" dirty="0"/>
              <a:t>is mapping 1 on 1</a:t>
            </a:r>
            <a:r>
              <a:rPr lang="en-US" dirty="0"/>
              <a:t> to an element on the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81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And finally</a:t>
            </a:r>
            <a:r>
              <a:rPr lang="en-US" dirty="0"/>
              <a:t> after </a:t>
            </a:r>
            <a:r>
              <a:rPr lang="en-US" b="1" u="sng" dirty="0"/>
              <a:t>filling</a:t>
            </a:r>
            <a:r>
              <a:rPr lang="en-US" dirty="0"/>
              <a:t> with data, </a:t>
            </a:r>
          </a:p>
          <a:p>
            <a:r>
              <a:rPr lang="en-US" b="1" u="sng" dirty="0" err="1"/>
              <a:t>TVMLKit</a:t>
            </a:r>
            <a:r>
              <a:rPr lang="en-US" dirty="0"/>
              <a:t> will help you </a:t>
            </a:r>
            <a:r>
              <a:rPr lang="en-US" b="1" u="sng" dirty="0"/>
              <a:t>convert</a:t>
            </a:r>
            <a:r>
              <a:rPr lang="en-US" dirty="0"/>
              <a:t> the template code to a </a:t>
            </a:r>
            <a:r>
              <a:rPr lang="en-US" b="1" u="sng" dirty="0"/>
              <a:t>native</a:t>
            </a:r>
            <a:r>
              <a:rPr lang="en-US" dirty="0"/>
              <a:t> view </a:t>
            </a:r>
            <a:r>
              <a:rPr lang="en-US" b="1" u="sng" dirty="0"/>
              <a:t>as expectation</a:t>
            </a:r>
          </a:p>
          <a:p>
            <a:endParaRPr lang="en-US" b="1" u="sng" dirty="0"/>
          </a:p>
          <a:p>
            <a:r>
              <a:rPr lang="en-US" dirty="0"/>
              <a:t>And let me </a:t>
            </a:r>
            <a:r>
              <a:rPr lang="en-US" b="1" u="sng" dirty="0"/>
              <a:t>assure</a:t>
            </a:r>
            <a:r>
              <a:rPr lang="en-US" dirty="0"/>
              <a:t> you this is not a web browser, but completely native</a:t>
            </a:r>
          </a:p>
          <a:p>
            <a:r>
              <a:rPr lang="en-US" dirty="0"/>
              <a:t>Yay, so we just </a:t>
            </a:r>
            <a:r>
              <a:rPr lang="en-US" b="1" u="sng" dirty="0"/>
              <a:t>recently done</a:t>
            </a:r>
            <a:r>
              <a:rPr lang="en-US" dirty="0"/>
              <a:t> with a very simple one.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04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here I have another </a:t>
            </a:r>
            <a:r>
              <a:rPr lang="en-US" b="1" u="sng" dirty="0"/>
              <a:t>sample</a:t>
            </a:r>
            <a:r>
              <a:rPr lang="en-US" dirty="0"/>
              <a:t> for a </a:t>
            </a:r>
            <a:r>
              <a:rPr lang="en-US" b="1" u="sng" dirty="0"/>
              <a:t>more complex layout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Event though it is long, and complicated, but Apple also </a:t>
            </a:r>
            <a:r>
              <a:rPr lang="en-US" b="1" u="sng" dirty="0"/>
              <a:t>give you a template</a:t>
            </a:r>
            <a:r>
              <a:rPr lang="en-US" dirty="0"/>
              <a:t> for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32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is how the </a:t>
            </a:r>
            <a:r>
              <a:rPr lang="en-US" b="1" u="sng" dirty="0"/>
              <a:t>template diagram</a:t>
            </a:r>
            <a:r>
              <a:rPr lang="en-US" dirty="0"/>
              <a:t> look like. </a:t>
            </a:r>
          </a:p>
          <a:p>
            <a:r>
              <a:rPr lang="en-US" dirty="0"/>
              <a:t>Very </a:t>
            </a:r>
            <a:r>
              <a:rPr lang="en-US" b="1" u="sng" dirty="0"/>
              <a:t>clear</a:t>
            </a:r>
            <a:r>
              <a:rPr lang="en-US" dirty="0"/>
              <a:t>, </a:t>
            </a:r>
            <a:r>
              <a:rPr lang="en-US" b="1" u="sng" dirty="0"/>
              <a:t>specific</a:t>
            </a:r>
            <a:r>
              <a:rPr lang="en-US" dirty="0"/>
              <a:t> and </a:t>
            </a:r>
            <a:r>
              <a:rPr lang="en-US" b="1" u="sng" dirty="0"/>
              <a:t>easy to understand</a:t>
            </a:r>
          </a:p>
          <a:p>
            <a:endParaRPr lang="en-US" b="1" u="sng" dirty="0"/>
          </a:p>
          <a:p>
            <a:r>
              <a:rPr lang="en-US" b="1" u="sng" dirty="0"/>
              <a:t>Again,</a:t>
            </a:r>
            <a:r>
              <a:rPr lang="en-US" b="0" u="none" dirty="0"/>
              <a:t> you </a:t>
            </a:r>
            <a:r>
              <a:rPr lang="en-US" b="1" u="sng" dirty="0"/>
              <a:t>would not need</a:t>
            </a:r>
            <a:r>
              <a:rPr lang="en-US" b="0" u="none" dirty="0"/>
              <a:t> to much </a:t>
            </a:r>
            <a:r>
              <a:rPr lang="en-US" b="1" u="sng" dirty="0"/>
              <a:t>effort</a:t>
            </a:r>
            <a:r>
              <a:rPr lang="en-US" b="0" u="none" dirty="0"/>
              <a:t> to </a:t>
            </a:r>
            <a:r>
              <a:rPr lang="en-US" b="1" u="sng" dirty="0"/>
              <a:t>translate</a:t>
            </a:r>
            <a:r>
              <a:rPr lang="en-US" b="0" u="sng" dirty="0"/>
              <a:t> </a:t>
            </a:r>
            <a:r>
              <a:rPr lang="en-US" b="1" u="sng" dirty="0"/>
              <a:t>items</a:t>
            </a:r>
            <a:r>
              <a:rPr lang="en-US" b="0" u="none" dirty="0"/>
              <a:t> from diagram to the view.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71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all. I have the template code. </a:t>
            </a:r>
          </a:p>
          <a:p>
            <a:endParaRPr lang="en-US" dirty="0"/>
          </a:p>
          <a:p>
            <a:r>
              <a:rPr lang="en-US" dirty="0"/>
              <a:t>You can </a:t>
            </a:r>
            <a:r>
              <a:rPr lang="en-US" b="1" u="sng" dirty="0"/>
              <a:t>just base</a:t>
            </a:r>
            <a:r>
              <a:rPr lang="en-US" dirty="0"/>
              <a:t> on it to </a:t>
            </a:r>
            <a:r>
              <a:rPr lang="en-US" b="1" u="sng" dirty="0"/>
              <a:t>key in the data</a:t>
            </a:r>
            <a:r>
              <a:rPr lang="en-US" dirty="0"/>
              <a:t> you </a:t>
            </a:r>
            <a:r>
              <a:rPr lang="en-US" dirty="0" err="1"/>
              <a:t>wanna</a:t>
            </a:r>
            <a:r>
              <a:rPr lang="en-US" dirty="0"/>
              <a:t> display. </a:t>
            </a:r>
            <a:r>
              <a:rPr lang="en-US" dirty="0" err="1"/>
              <a:t>TVMLKit</a:t>
            </a:r>
            <a:r>
              <a:rPr lang="en-US" dirty="0"/>
              <a:t> will take care the rest for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464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make a comparison between working on custom app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TVML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custom app by the same way we do on iOS, using Swift, Objective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TVML app we need use TVML, TVJS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TVMLKit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JavaScript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custom app will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more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effort for creating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it is scalable in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term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this if your app has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could be your choice.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creating TVML app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less effort at the beginning, but it is not scalable and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appropriate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app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similar design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Apple template layout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depends on your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can find a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suitable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way to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for us here in Viki, we have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our Apple TV app in both ways. With our experience, I would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recommend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to make a custom app instead. Because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already have an iOS project which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a lot of similar feature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Apple TV app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using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custom app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reuse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lot of code, and it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us can maintain and scale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both app together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it will take you a lot of </a:t>
            </a:r>
            <a:r>
              <a:rPr lang="en-US" b="1" u="sng" dirty="0"/>
              <a:t>time to ramp up</a:t>
            </a:r>
            <a:r>
              <a:rPr lang="en-US" dirty="0"/>
              <a:t> with TVML because it’s a </a:t>
            </a:r>
            <a:r>
              <a:rPr lang="en-US" b="1" u="sng" dirty="0"/>
              <a:t>new concept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And for those who </a:t>
            </a:r>
            <a:r>
              <a:rPr lang="en-US" b="1" u="sng" dirty="0"/>
              <a:t>hasn’t work</a:t>
            </a:r>
            <a:r>
              <a:rPr lang="en-US" dirty="0"/>
              <a:t> with JavaScript before, it </a:t>
            </a:r>
            <a:r>
              <a:rPr lang="en-US" b="1" u="sng" dirty="0"/>
              <a:t>will be more time consuming</a:t>
            </a:r>
            <a:r>
              <a:rPr lang="en-US" dirty="0"/>
              <a:t> to get used to it.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273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In my opinion, Honestly</a:t>
            </a:r>
            <a:r>
              <a:rPr lang="en-US" dirty="0"/>
              <a:t>, I am much more comfortable to work on Swift </a:t>
            </a:r>
            <a:r>
              <a:rPr lang="en-US" b="1" u="sng" dirty="0"/>
              <a:t>than</a:t>
            </a:r>
            <a:r>
              <a:rPr lang="en-US" dirty="0"/>
              <a:t> on JavaScript.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Because I </a:t>
            </a:r>
            <a:r>
              <a:rPr lang="en-US" b="1" u="sng" dirty="0"/>
              <a:t>got used to Swift and Objective C</a:t>
            </a:r>
            <a:r>
              <a:rPr lang="en-US" dirty="0"/>
              <a:t> when working on iOS.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Also, on Swift and </a:t>
            </a:r>
            <a:r>
              <a:rPr lang="en-US" dirty="0" err="1"/>
              <a:t>ObjC</a:t>
            </a:r>
            <a:r>
              <a:rPr lang="en-US" dirty="0"/>
              <a:t> you </a:t>
            </a:r>
            <a:r>
              <a:rPr lang="en-US" b="1" u="sng" dirty="0"/>
              <a:t>can easily use break point within </a:t>
            </a:r>
            <a:r>
              <a:rPr lang="en-US" b="1" u="sng" dirty="0" err="1"/>
              <a:t>Xcode</a:t>
            </a:r>
            <a:r>
              <a:rPr lang="en-US" dirty="0"/>
              <a:t>, it is very </a:t>
            </a:r>
            <a:r>
              <a:rPr lang="en-US" b="1" u="sng" dirty="0"/>
              <a:t>useful</a:t>
            </a:r>
            <a:r>
              <a:rPr lang="en-US" dirty="0"/>
              <a:t> for us when debugging. </a:t>
            </a:r>
          </a:p>
          <a:p>
            <a:endParaRPr lang="en-US" dirty="0"/>
          </a:p>
          <a:p>
            <a:r>
              <a:rPr lang="en-US" b="0" u="none" dirty="0"/>
              <a:t>But on JavaScript</a:t>
            </a:r>
            <a:r>
              <a:rPr lang="en-US" dirty="0"/>
              <a:t> it’s </a:t>
            </a:r>
            <a:r>
              <a:rPr lang="en-US" b="1" u="sng" dirty="0"/>
              <a:t>hard to use</a:t>
            </a:r>
            <a:r>
              <a:rPr lang="en-US" dirty="0"/>
              <a:t> it. </a:t>
            </a:r>
          </a:p>
          <a:p>
            <a:r>
              <a:rPr lang="en-US" dirty="0"/>
              <a:t>You </a:t>
            </a:r>
            <a:r>
              <a:rPr lang="en-US" b="1" u="sng" dirty="0"/>
              <a:t>need more effort</a:t>
            </a:r>
            <a:r>
              <a:rPr lang="en-US" dirty="0"/>
              <a:t> to set it up. </a:t>
            </a:r>
          </a:p>
          <a:p>
            <a:r>
              <a:rPr lang="en-US" dirty="0"/>
              <a:t>And also, one line in JavaScript may very long and may </a:t>
            </a:r>
            <a:r>
              <a:rPr lang="en-US" b="1" u="sng" dirty="0"/>
              <a:t>make us harder</a:t>
            </a:r>
            <a:r>
              <a:rPr lang="en-US" dirty="0"/>
              <a:t> for observing the break point.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143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Therefore</a:t>
            </a:r>
            <a:r>
              <a:rPr lang="en-US" dirty="0"/>
              <a:t> I will continue with developing custom app on an iOS project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object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to build an Apple TV app with the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Assuming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already have an iOS native project, so let’s see what we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take advantage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endParaRPr lang="en-US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764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Basically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 be able 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split our iOS project into 4 different layers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bottom is some core framework and 3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party libraries. We use them as the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ingredient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make our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we have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Logic Layer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generally for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NonUI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it will offer some services like API Service, or Payment Service, 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Deeplink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Handler,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top one is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Layer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UI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see with this structure, what can be reusable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very close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iOS. Therefore most of the frameworks, and 3rd libraries on iOS are also available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instance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RxSwift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React Native,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Alamofire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SwiftyJSON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other libraries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are using on iOS, they all support for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logic code use in both platform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shared together.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makes us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able to maintain and scale the business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not reuse much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Code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because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 for iOS devices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very different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for Apple TV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only share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some UI Class extension, like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UILabel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UIButton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extension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really </a:t>
            </a:r>
            <a:r>
              <a:rPr lang="en-US" b="1" u="sng" dirty="0"/>
              <a:t>encourage</a:t>
            </a:r>
            <a:r>
              <a:rPr lang="en-US" dirty="0"/>
              <a:t> you to </a:t>
            </a:r>
            <a:r>
              <a:rPr lang="en-US" b="1" u="sng" dirty="0"/>
              <a:t>isolate</a:t>
            </a:r>
            <a:r>
              <a:rPr lang="en-US" dirty="0"/>
              <a:t> UI and Logic code. It also will </a:t>
            </a:r>
            <a:r>
              <a:rPr lang="en-US" b="1" u="sng" dirty="0"/>
              <a:t>make our iOS project</a:t>
            </a:r>
            <a:r>
              <a:rPr lang="en-US" dirty="0"/>
              <a:t> more organized and testable. 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So I have talk about theory too much. Let’s start with a Demo. I will show you in reality.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07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 topic I will bring to you </a:t>
            </a:r>
            <a:r>
              <a:rPr lang="en-US" b="1" u="sng" dirty="0"/>
              <a:t>is about</a:t>
            </a:r>
            <a:r>
              <a:rPr lang="en-US" dirty="0"/>
              <a:t> “Developing for Apple TV”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438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80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I have </a:t>
            </a:r>
            <a:r>
              <a:rPr lang="en-SG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points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want to </a:t>
            </a:r>
            <a:r>
              <a:rPr lang="en-SG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summarize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you</a:t>
            </a:r>
          </a:p>
          <a:p>
            <a:endParaRPr lang="en-SG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Apple TV is a </a:t>
            </a:r>
            <a:r>
              <a:rPr lang="en-SG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potential market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it’s </a:t>
            </a:r>
            <a:r>
              <a:rPr lang="en-SG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 increasing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100-150% year over year</a:t>
            </a:r>
          </a:p>
          <a:p>
            <a:endParaRPr lang="en-SG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Secondly, Apple TV is </a:t>
            </a:r>
            <a:r>
              <a:rPr lang="en-SG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adaptable with any kinds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business, </a:t>
            </a:r>
            <a:r>
              <a:rPr lang="en-SG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only for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 or gaming</a:t>
            </a:r>
          </a:p>
          <a:p>
            <a:endParaRPr lang="en-SG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finally, </a:t>
            </a:r>
            <a:r>
              <a:rPr lang="en-SG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building and maintaining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Apple TV app doesn’t cost you too much, </a:t>
            </a:r>
            <a:r>
              <a:rPr lang="en-SG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especially if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already have an iOS project</a:t>
            </a:r>
          </a:p>
          <a:p>
            <a:r>
              <a:rPr lang="en-SG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by making </a:t>
            </a:r>
            <a:r>
              <a:rPr lang="en-SG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 Apple TV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app, </a:t>
            </a:r>
            <a:r>
              <a:rPr lang="en-SG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offers you a chance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clean up iOS project, make it more organised, more structured, more testable</a:t>
            </a:r>
          </a:p>
          <a:p>
            <a:endParaRPr lang="en-SG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that’s all </a:t>
            </a:r>
            <a:r>
              <a:rPr lang="en-SG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SG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wanna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share with you today</a:t>
            </a:r>
          </a:p>
          <a:p>
            <a:endParaRPr lang="en-SG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365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099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25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the agenda today, I </a:t>
            </a:r>
            <a:r>
              <a:rPr lang="en-US" b="1" u="sng" dirty="0"/>
              <a:t>will break my talk</a:t>
            </a:r>
            <a:r>
              <a:rPr lang="en-US" dirty="0"/>
              <a:t> into 3 separate sections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First, I will briefly introduce about Apple TV and </a:t>
            </a:r>
            <a:r>
              <a:rPr lang="en-US" dirty="0" err="1"/>
              <a:t>tvOS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Then, I will give you </a:t>
            </a:r>
            <a:r>
              <a:rPr lang="en-US" b="1" u="sng" dirty="0"/>
              <a:t>some fundamental</a:t>
            </a:r>
            <a:r>
              <a:rPr lang="en-US" dirty="0"/>
              <a:t> things when working with Apple TV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And finally, I will show you </a:t>
            </a:r>
            <a:r>
              <a:rPr lang="en-US" b="1" u="sng" dirty="0"/>
              <a:t>how thing works</a:t>
            </a:r>
            <a:r>
              <a:rPr lang="en-US" dirty="0"/>
              <a:t> in reality with a real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62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okay. Let’s quick start with Apple TV and </a:t>
            </a:r>
            <a:r>
              <a:rPr lang="en-US" dirty="0" err="1"/>
              <a:t>tvOS</a:t>
            </a:r>
            <a:r>
              <a:rPr lang="en-US" dirty="0"/>
              <a:t> </a:t>
            </a:r>
            <a:r>
              <a:rPr lang="en-US" b="1" u="sng" dirty="0"/>
              <a:t>overview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14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 TV is a 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media player device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can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internet. 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to use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for viewing, you have to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 it 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TV by a HDMI cable.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On the screen</a:t>
            </a:r>
            <a:r>
              <a:rPr lang="en-US" dirty="0"/>
              <a:t> is the latest Apple TV, Apple TV 4K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Stand</a:t>
            </a:r>
            <a:r>
              <a:rPr lang="en-US" dirty="0"/>
              <a:t> next to it is the </a:t>
            </a:r>
            <a:r>
              <a:rPr lang="en-US" b="1" u="sng" dirty="0"/>
              <a:t>Siri Remote</a:t>
            </a:r>
            <a:r>
              <a:rPr lang="en-US" dirty="0"/>
              <a:t>, we will use it to control the Apple 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Furthermore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also can use your iPhone to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Apple TV.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something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pretty awesome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Apple.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Everything can be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compatible together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perfectly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10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little fun fact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Apple 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you know, even though Apple TV only has 5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It is actually older than the iPhone.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Apple TV was launch in 2006, and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interestingly, at this time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still run on macOS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66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Until 2010, Apple </a:t>
            </a:r>
            <a:r>
              <a:rPr lang="en-US" b="1" u="sng" dirty="0"/>
              <a:t>redesign</a:t>
            </a:r>
            <a:r>
              <a:rPr lang="en-US" dirty="0"/>
              <a:t> the Apple TV </a:t>
            </a:r>
            <a:r>
              <a:rPr lang="en-US" b="1" u="sng" dirty="0"/>
              <a:t>and make the second</a:t>
            </a:r>
            <a:r>
              <a:rPr lang="en-US" dirty="0"/>
              <a:t> generation run on</a:t>
            </a:r>
            <a:r>
              <a:rPr lang="en-US" b="1" u="none" dirty="0"/>
              <a:t> </a:t>
            </a:r>
            <a:r>
              <a:rPr lang="en-US" b="1" u="sng" dirty="0" err="1"/>
              <a:t>tvOS</a:t>
            </a:r>
            <a:r>
              <a:rPr lang="en-US" b="1" u="sng" dirty="0"/>
              <a:t> 9</a:t>
            </a:r>
            <a:r>
              <a:rPr lang="en-US" b="1" u="none" dirty="0"/>
              <a:t>, </a:t>
            </a:r>
            <a:r>
              <a:rPr lang="en-US" dirty="0"/>
              <a:t>which is 95% bases on iOS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16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know, Originally I thought Apple TV is only </a:t>
            </a:r>
            <a:r>
              <a:rPr lang="en-US" b="1" u="sng" dirty="0"/>
              <a:t>applicable</a:t>
            </a:r>
            <a:r>
              <a:rPr lang="en-US" dirty="0"/>
              <a:t> with Video and Gaming app. </a:t>
            </a:r>
          </a:p>
          <a:p>
            <a:r>
              <a:rPr lang="en-US" dirty="0"/>
              <a:t>In fact, there are </a:t>
            </a:r>
            <a:r>
              <a:rPr lang="en-US" b="1" u="sng" dirty="0"/>
              <a:t>many more</a:t>
            </a:r>
            <a:r>
              <a:rPr lang="en-US" b="0" u="none" dirty="0"/>
              <a:t> </a:t>
            </a:r>
            <a:r>
              <a:rPr lang="en-US" b="1" u="sng" dirty="0"/>
              <a:t>kind</a:t>
            </a:r>
            <a:r>
              <a:rPr lang="en-US" b="0" u="none" dirty="0"/>
              <a:t> of app</a:t>
            </a:r>
            <a:r>
              <a:rPr lang="en-US" dirty="0"/>
              <a:t> on Apple TV </a:t>
            </a:r>
            <a:r>
              <a:rPr lang="en-US" b="1" u="sng" dirty="0"/>
              <a:t>further</a:t>
            </a:r>
            <a:r>
              <a:rPr lang="en-US" dirty="0"/>
              <a:t> than that.</a:t>
            </a:r>
          </a:p>
          <a:p>
            <a:endParaRPr lang="en-US" dirty="0"/>
          </a:p>
          <a:p>
            <a:r>
              <a:rPr lang="en-US" dirty="0"/>
              <a:t>For example, Do u think you can </a:t>
            </a:r>
            <a:r>
              <a:rPr lang="en-US" b="1" u="sng" dirty="0"/>
              <a:t>book a hotel</a:t>
            </a:r>
            <a:r>
              <a:rPr lang="en-US" dirty="0"/>
              <a:t> from a TV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09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10/16/18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99914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1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66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821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10/16/18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90995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41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216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594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043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1521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2839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6594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D433B60-134C-794F-A887-D2E4BFB464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739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44" name="Rectangle 36">
            <a:extLst>
              <a:ext uri="{FF2B5EF4-FFF2-40B4-BE49-F238E27FC236}">
                <a16:creationId xmlns:a16="http://schemas.microsoft.com/office/drawing/2014/main" id="{EF1A96B9-F717-4812-9DB0-C99D99462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60" y="1137137"/>
            <a:ext cx="9867482" cy="4570327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226038F9-8CE0-4A41-9EF0-3A27023DE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BB5C5996-5C1E-4768-90AE-87BED835C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FA10A-175C-BE45-BB67-7F54BAA33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2218760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/>
              <a:t>i</a:t>
            </a:r>
            <a:r>
              <a:rPr lang="en-US" sz="6000" b="1" cap="all" dirty="0"/>
              <a:t>OS </a:t>
            </a:r>
            <a:r>
              <a:rPr lang="en-US" sz="6000" b="1" dirty="0"/>
              <a:t>Dev Scout</a:t>
            </a:r>
            <a:br>
              <a:rPr lang="en-US" sz="6000" b="1" dirty="0"/>
            </a:br>
            <a:r>
              <a:rPr lang="en-US" sz="6000" b="1" dirty="0"/>
              <a:t>Singapore, October 2018</a:t>
            </a:r>
            <a:endParaRPr lang="en-US" sz="6000" b="1" cap="all" dirty="0"/>
          </a:p>
        </p:txBody>
      </p:sp>
    </p:spTree>
    <p:extLst>
      <p:ext uri="{BB962C8B-B14F-4D97-AF65-F5344CB8AC3E}">
        <p14:creationId xmlns:p14="http://schemas.microsoft.com/office/powerpoint/2010/main" val="310947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823045-076A-E04D-8442-F15CDE5F0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0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F00EB-1F58-2E40-86B8-C09449CA6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52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945BB2-0B7A-F44A-B9F6-166D37E2D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53"/>
          <a:stretch/>
        </p:blipFill>
        <p:spPr>
          <a:xfrm>
            <a:off x="1" y="10"/>
            <a:ext cx="6099048" cy="3428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00515A-29BF-6D4F-B137-FF486F5348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" r="2" b="2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411613-D76F-C743-9154-8C77E2E877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" r="2" b="2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CD64F1-9943-F944-AA85-9AFAE9C6BF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" b="52"/>
          <a:stretch/>
        </p:blipFill>
        <p:spPr>
          <a:xfrm>
            <a:off x="6092952" y="3429000"/>
            <a:ext cx="6099048" cy="3429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000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39E285-3C8F-1A4B-9288-F196D4BCD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956789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2DAC179-C790-4427-B1A0-AF7E55B8E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95B30-B6C2-7147-9C81-64014A69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622" y="639704"/>
            <a:ext cx="3838178" cy="5577840"/>
          </a:xfrm>
        </p:spPr>
        <p:txBody>
          <a:bodyPr anchor="ctr">
            <a:normAutofit/>
          </a:bodyPr>
          <a:lstStyle/>
          <a:p>
            <a:r>
              <a:rPr lang="en-US" dirty="0"/>
              <a:t>Apple TV sold</a:t>
            </a:r>
          </a:p>
        </p:txBody>
      </p:sp>
      <p:sp useBgFill="1">
        <p:nvSpPr>
          <p:cNvPr id="32" name="Rectangle 28">
            <a:extLst>
              <a:ext uri="{FF2B5EF4-FFF2-40B4-BE49-F238E27FC236}">
                <a16:creationId xmlns:a16="http://schemas.microsoft.com/office/drawing/2014/main" id="{EA392D87-3787-45D6-976E-B85674C0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8366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FE8E04-DEE3-49FD-89A2-285FAD1C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D97983-5D84-744A-B9DB-17B621D00E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1485329"/>
              </p:ext>
            </p:extLst>
          </p:nvPr>
        </p:nvGraphicFramePr>
        <p:xfrm>
          <a:off x="784225" y="639763"/>
          <a:ext cx="5959475" cy="5577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35898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1B46C-AD9F-7F43-A2FB-26949238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8110584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8800" b="1" dirty="0"/>
              <a:t>Developing for Apple TV</a:t>
            </a:r>
          </a:p>
        </p:txBody>
      </p:sp>
    </p:spTree>
    <p:extLst>
      <p:ext uri="{BB962C8B-B14F-4D97-AF65-F5344CB8AC3E}">
        <p14:creationId xmlns:p14="http://schemas.microsoft.com/office/powerpoint/2010/main" val="2817204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B183F-9A81-E641-A513-57D1BCAAE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cap="none"/>
              <a:t>tvOS app</a:t>
            </a:r>
            <a:endParaRPr lang="en-US" cap="none" dirty="0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784101F2-9638-4FAA-8B01-C084A5B28E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6448641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857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8CEB59C-7DB1-AA4B-B960-5285DBD406F3}"/>
              </a:ext>
            </a:extLst>
          </p:cNvPr>
          <p:cNvSpPr/>
          <p:nvPr/>
        </p:nvSpPr>
        <p:spPr>
          <a:xfrm>
            <a:off x="1124186" y="2931010"/>
            <a:ext cx="2841036" cy="1420518"/>
          </a:xfrm>
          <a:custGeom>
            <a:avLst/>
            <a:gdLst>
              <a:gd name="connsiteX0" fmla="*/ 0 w 2841036"/>
              <a:gd name="connsiteY0" fmla="*/ 142052 h 1420518"/>
              <a:gd name="connsiteX1" fmla="*/ 142052 w 2841036"/>
              <a:gd name="connsiteY1" fmla="*/ 0 h 1420518"/>
              <a:gd name="connsiteX2" fmla="*/ 2698984 w 2841036"/>
              <a:gd name="connsiteY2" fmla="*/ 0 h 1420518"/>
              <a:gd name="connsiteX3" fmla="*/ 2841036 w 2841036"/>
              <a:gd name="connsiteY3" fmla="*/ 142052 h 1420518"/>
              <a:gd name="connsiteX4" fmla="*/ 2841036 w 2841036"/>
              <a:gd name="connsiteY4" fmla="*/ 1278466 h 1420518"/>
              <a:gd name="connsiteX5" fmla="*/ 2698984 w 2841036"/>
              <a:gd name="connsiteY5" fmla="*/ 1420518 h 1420518"/>
              <a:gd name="connsiteX6" fmla="*/ 142052 w 2841036"/>
              <a:gd name="connsiteY6" fmla="*/ 1420518 h 1420518"/>
              <a:gd name="connsiteX7" fmla="*/ 0 w 2841036"/>
              <a:gd name="connsiteY7" fmla="*/ 1278466 h 1420518"/>
              <a:gd name="connsiteX8" fmla="*/ 0 w 2841036"/>
              <a:gd name="connsiteY8" fmla="*/ 142052 h 142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1036" h="1420518">
                <a:moveTo>
                  <a:pt x="0" y="142052"/>
                </a:moveTo>
                <a:cubicBezTo>
                  <a:pt x="0" y="63599"/>
                  <a:pt x="63599" y="0"/>
                  <a:pt x="142052" y="0"/>
                </a:cubicBezTo>
                <a:lnTo>
                  <a:pt x="2698984" y="0"/>
                </a:lnTo>
                <a:cubicBezTo>
                  <a:pt x="2777437" y="0"/>
                  <a:pt x="2841036" y="63599"/>
                  <a:pt x="2841036" y="142052"/>
                </a:cubicBezTo>
                <a:lnTo>
                  <a:pt x="2841036" y="1278466"/>
                </a:lnTo>
                <a:cubicBezTo>
                  <a:pt x="2841036" y="1356919"/>
                  <a:pt x="2777437" y="1420518"/>
                  <a:pt x="2698984" y="1420518"/>
                </a:cubicBezTo>
                <a:lnTo>
                  <a:pt x="142052" y="1420518"/>
                </a:lnTo>
                <a:cubicBezTo>
                  <a:pt x="63599" y="1420518"/>
                  <a:pt x="0" y="1356919"/>
                  <a:pt x="0" y="1278466"/>
                </a:cubicBezTo>
                <a:lnTo>
                  <a:pt x="0" y="14205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48286" tIns="112726" rIns="148286" bIns="112726" numCol="1" spcCol="1270" anchor="ctr" anchorCtr="0">
            <a:noAutofit/>
          </a:bodyPr>
          <a:lstStyle/>
          <a:p>
            <a:pPr marL="0" lvl="0" indent="0" algn="ctr" defTabSz="2489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600" kern="1200" baseline="0" dirty="0"/>
              <a:t>TVML</a:t>
            </a:r>
            <a:endParaRPr lang="en-US" sz="5600" kern="120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D3A58AD-9E6B-004E-ACFE-696BEA5327A7}"/>
              </a:ext>
            </a:extLst>
          </p:cNvPr>
          <p:cNvSpPr/>
          <p:nvPr/>
        </p:nvSpPr>
        <p:spPr>
          <a:xfrm>
            <a:off x="4675481" y="2931010"/>
            <a:ext cx="2841036" cy="1420518"/>
          </a:xfrm>
          <a:custGeom>
            <a:avLst/>
            <a:gdLst>
              <a:gd name="connsiteX0" fmla="*/ 0 w 2841036"/>
              <a:gd name="connsiteY0" fmla="*/ 142052 h 1420518"/>
              <a:gd name="connsiteX1" fmla="*/ 142052 w 2841036"/>
              <a:gd name="connsiteY1" fmla="*/ 0 h 1420518"/>
              <a:gd name="connsiteX2" fmla="*/ 2698984 w 2841036"/>
              <a:gd name="connsiteY2" fmla="*/ 0 h 1420518"/>
              <a:gd name="connsiteX3" fmla="*/ 2841036 w 2841036"/>
              <a:gd name="connsiteY3" fmla="*/ 142052 h 1420518"/>
              <a:gd name="connsiteX4" fmla="*/ 2841036 w 2841036"/>
              <a:gd name="connsiteY4" fmla="*/ 1278466 h 1420518"/>
              <a:gd name="connsiteX5" fmla="*/ 2698984 w 2841036"/>
              <a:gd name="connsiteY5" fmla="*/ 1420518 h 1420518"/>
              <a:gd name="connsiteX6" fmla="*/ 142052 w 2841036"/>
              <a:gd name="connsiteY6" fmla="*/ 1420518 h 1420518"/>
              <a:gd name="connsiteX7" fmla="*/ 0 w 2841036"/>
              <a:gd name="connsiteY7" fmla="*/ 1278466 h 1420518"/>
              <a:gd name="connsiteX8" fmla="*/ 0 w 2841036"/>
              <a:gd name="connsiteY8" fmla="*/ 142052 h 142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1036" h="1420518">
                <a:moveTo>
                  <a:pt x="0" y="142052"/>
                </a:moveTo>
                <a:cubicBezTo>
                  <a:pt x="0" y="63599"/>
                  <a:pt x="63599" y="0"/>
                  <a:pt x="142052" y="0"/>
                </a:cubicBezTo>
                <a:lnTo>
                  <a:pt x="2698984" y="0"/>
                </a:lnTo>
                <a:cubicBezTo>
                  <a:pt x="2777437" y="0"/>
                  <a:pt x="2841036" y="63599"/>
                  <a:pt x="2841036" y="142052"/>
                </a:cubicBezTo>
                <a:lnTo>
                  <a:pt x="2841036" y="1278466"/>
                </a:lnTo>
                <a:cubicBezTo>
                  <a:pt x="2841036" y="1356919"/>
                  <a:pt x="2777437" y="1420518"/>
                  <a:pt x="2698984" y="1420518"/>
                </a:cubicBezTo>
                <a:lnTo>
                  <a:pt x="142052" y="1420518"/>
                </a:lnTo>
                <a:cubicBezTo>
                  <a:pt x="63599" y="1420518"/>
                  <a:pt x="0" y="1356919"/>
                  <a:pt x="0" y="1278466"/>
                </a:cubicBezTo>
                <a:lnTo>
                  <a:pt x="0" y="14205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48286" tIns="112726" rIns="148286" bIns="112726" numCol="1" spcCol="1270" anchor="ctr" anchorCtr="0">
            <a:noAutofit/>
          </a:bodyPr>
          <a:lstStyle/>
          <a:p>
            <a:pPr marL="0" lvl="0" indent="0" algn="ctr" defTabSz="2489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600" kern="1200" baseline="0" dirty="0"/>
              <a:t>TVJS</a:t>
            </a:r>
            <a:endParaRPr lang="en-US" sz="5600" kern="120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E2B8392-688A-9740-9A44-90B5F85C4D3F}"/>
              </a:ext>
            </a:extLst>
          </p:cNvPr>
          <p:cNvSpPr/>
          <p:nvPr/>
        </p:nvSpPr>
        <p:spPr>
          <a:xfrm>
            <a:off x="8226777" y="2931010"/>
            <a:ext cx="2841036" cy="1420518"/>
          </a:xfrm>
          <a:custGeom>
            <a:avLst/>
            <a:gdLst>
              <a:gd name="connsiteX0" fmla="*/ 0 w 2841036"/>
              <a:gd name="connsiteY0" fmla="*/ 142052 h 1420518"/>
              <a:gd name="connsiteX1" fmla="*/ 142052 w 2841036"/>
              <a:gd name="connsiteY1" fmla="*/ 0 h 1420518"/>
              <a:gd name="connsiteX2" fmla="*/ 2698984 w 2841036"/>
              <a:gd name="connsiteY2" fmla="*/ 0 h 1420518"/>
              <a:gd name="connsiteX3" fmla="*/ 2841036 w 2841036"/>
              <a:gd name="connsiteY3" fmla="*/ 142052 h 1420518"/>
              <a:gd name="connsiteX4" fmla="*/ 2841036 w 2841036"/>
              <a:gd name="connsiteY4" fmla="*/ 1278466 h 1420518"/>
              <a:gd name="connsiteX5" fmla="*/ 2698984 w 2841036"/>
              <a:gd name="connsiteY5" fmla="*/ 1420518 h 1420518"/>
              <a:gd name="connsiteX6" fmla="*/ 142052 w 2841036"/>
              <a:gd name="connsiteY6" fmla="*/ 1420518 h 1420518"/>
              <a:gd name="connsiteX7" fmla="*/ 0 w 2841036"/>
              <a:gd name="connsiteY7" fmla="*/ 1278466 h 1420518"/>
              <a:gd name="connsiteX8" fmla="*/ 0 w 2841036"/>
              <a:gd name="connsiteY8" fmla="*/ 142052 h 142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1036" h="1420518">
                <a:moveTo>
                  <a:pt x="0" y="142052"/>
                </a:moveTo>
                <a:cubicBezTo>
                  <a:pt x="0" y="63599"/>
                  <a:pt x="63599" y="0"/>
                  <a:pt x="142052" y="0"/>
                </a:cubicBezTo>
                <a:lnTo>
                  <a:pt x="2698984" y="0"/>
                </a:lnTo>
                <a:cubicBezTo>
                  <a:pt x="2777437" y="0"/>
                  <a:pt x="2841036" y="63599"/>
                  <a:pt x="2841036" y="142052"/>
                </a:cubicBezTo>
                <a:lnTo>
                  <a:pt x="2841036" y="1278466"/>
                </a:lnTo>
                <a:cubicBezTo>
                  <a:pt x="2841036" y="1356919"/>
                  <a:pt x="2777437" y="1420518"/>
                  <a:pt x="2698984" y="1420518"/>
                </a:cubicBezTo>
                <a:lnTo>
                  <a:pt x="142052" y="1420518"/>
                </a:lnTo>
                <a:cubicBezTo>
                  <a:pt x="63599" y="1420518"/>
                  <a:pt x="0" y="1356919"/>
                  <a:pt x="0" y="1278466"/>
                </a:cubicBezTo>
                <a:lnTo>
                  <a:pt x="0" y="14205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48286" tIns="112726" rIns="148286" bIns="112726" numCol="1" spcCol="1270" anchor="ctr" anchorCtr="0">
            <a:noAutofit/>
          </a:bodyPr>
          <a:lstStyle/>
          <a:p>
            <a:pPr marL="0" lvl="0" indent="0" algn="ctr" defTabSz="2489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600" kern="1200" baseline="0" dirty="0" err="1"/>
              <a:t>TVMLKit</a:t>
            </a:r>
            <a:endParaRPr lang="en-US" sz="5600" kern="1200" dirty="0"/>
          </a:p>
        </p:txBody>
      </p:sp>
    </p:spTree>
    <p:extLst>
      <p:ext uri="{BB962C8B-B14F-4D97-AF65-F5344CB8AC3E}">
        <p14:creationId xmlns:p14="http://schemas.microsoft.com/office/powerpoint/2010/main" val="367679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68DC300-4BA7-1441-A5E6-656FE9871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dirty="0"/>
              <a:t>How Does </a:t>
            </a:r>
            <a:r>
              <a:rPr lang="en-US" dirty="0" err="1"/>
              <a:t>TVMLKit</a:t>
            </a:r>
            <a:r>
              <a:rPr lang="en-US" dirty="0"/>
              <a:t> App Work?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DE39B5-DF7D-3F4F-9781-D308C83BF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902" y="1854200"/>
            <a:ext cx="11514195" cy="4622800"/>
          </a:xfrm>
        </p:spPr>
      </p:pic>
    </p:spTree>
    <p:extLst>
      <p:ext uri="{BB962C8B-B14F-4D97-AF65-F5344CB8AC3E}">
        <p14:creationId xmlns:p14="http://schemas.microsoft.com/office/powerpoint/2010/main" val="2070938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8E74CFB-EAAD-43E9-BDAC-AAE4F8E86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E31D67-858D-409A-863E-EE8DEB9CC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15772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0C11AD76-2664-4F1B-8A6E-71601C059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3922753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B25CD-1FF8-9643-A79D-ED70B5428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417" y="1480930"/>
            <a:ext cx="677855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all" dirty="0"/>
              <a:t>TVML </a:t>
            </a:r>
            <a:r>
              <a:rPr lang="en-US" sz="6600" dirty="0"/>
              <a:t>Premade Templates</a:t>
            </a:r>
            <a:endParaRPr lang="en-US" sz="6600" cap="all" dirty="0"/>
          </a:p>
        </p:txBody>
      </p:sp>
    </p:spTree>
    <p:extLst>
      <p:ext uri="{BB962C8B-B14F-4D97-AF65-F5344CB8AC3E}">
        <p14:creationId xmlns:p14="http://schemas.microsoft.com/office/powerpoint/2010/main" val="10884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A93D97C6-63EF-4CA6-B01D-25E2772DC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20854-28F4-0C4A-9648-EE26DB14A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sz="6000" b="1" dirty="0"/>
              <a:t>Thanh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66D393-2E44-364F-8380-B90EE2C4B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" y="1940307"/>
            <a:ext cx="3093388" cy="297738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DA4A40B-EDCE-42FC-B189-AEFB4F82E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9656E-D126-4941-927C-FC527C0D7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sz="3600" dirty="0"/>
              <a:t> Software Engineer</a:t>
            </a:r>
          </a:p>
          <a:p>
            <a:r>
              <a:rPr lang="en-US" sz="3600" dirty="0"/>
              <a:t> Rakuten Viki</a:t>
            </a:r>
          </a:p>
          <a:p>
            <a:r>
              <a:rPr lang="en-US" sz="3600" dirty="0"/>
              <a:t> </a:t>
            </a:r>
            <a:r>
              <a:rPr lang="en-US" sz="3600" dirty="0" err="1"/>
              <a:t>linkedin.com</a:t>
            </a:r>
            <a:r>
              <a:rPr lang="en-US" sz="3600" dirty="0"/>
              <a:t>/in/</a:t>
            </a:r>
            <a:r>
              <a:rPr lang="en-US" sz="3600" dirty="0" err="1"/>
              <a:t>thanhturin</a:t>
            </a:r>
            <a:r>
              <a:rPr lang="en-US" sz="3600" dirty="0"/>
              <a:t>/</a:t>
            </a:r>
          </a:p>
          <a:p>
            <a:r>
              <a:rPr lang="en-US" sz="3600" dirty="0"/>
              <a:t> </a:t>
            </a:r>
            <a:r>
              <a:rPr lang="en-US" sz="3600" dirty="0" err="1"/>
              <a:t>thanhturin@gmail.com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12358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7646C-A216-ED4C-91AA-19BDE7D8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TVML</a:t>
            </a:r>
            <a:r>
              <a:rPr lang="en-US" dirty="0"/>
              <a:t> Template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FD4BDA-A4D8-BC44-8AF7-2C7D46963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512" y="2185044"/>
            <a:ext cx="5580229" cy="3175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7B95CD-39F3-324E-A124-47440F4B7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16" y="2185044"/>
            <a:ext cx="5571222" cy="317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15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7646C-A216-ED4C-91AA-19BDE7D8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TVML</a:t>
            </a:r>
            <a:r>
              <a:rPr lang="en-US" dirty="0"/>
              <a:t> Template Example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2655EB3-046A-EE4C-95F5-D3E276DFF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527" y="1932784"/>
            <a:ext cx="4314887" cy="3685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53C249-C503-FF4C-8209-D75E18910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86" y="1932784"/>
            <a:ext cx="6464615" cy="368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88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7646C-A216-ED4C-91AA-19BDE7D8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TVML</a:t>
            </a:r>
            <a:r>
              <a:rPr lang="en-US" dirty="0"/>
              <a:t> Template Example</a:t>
            </a:r>
          </a:p>
        </p:txBody>
      </p:sp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374069C7-854C-7A40-B10C-657663A34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7245" y="2216709"/>
            <a:ext cx="5791810" cy="3175807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85C862-2B51-5944-A280-514F94D14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73" y="2216709"/>
            <a:ext cx="5580229" cy="317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9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14B3-A2D7-FF4B-8C93-F2A3B9038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TVML </a:t>
            </a:r>
            <a:r>
              <a:rPr lang="en-US" dirty="0"/>
              <a:t>Complicated Template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E840F5B-762F-2642-A201-2B5591AD8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381" y="2171700"/>
            <a:ext cx="5921169" cy="3369842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45FE89-D121-EE46-8436-3C47C4FC1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88" y="2171700"/>
            <a:ext cx="5921170" cy="336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33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2483A8-2365-4141-98D2-6903CC58B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1483" y="1288799"/>
            <a:ext cx="6783079" cy="4261935"/>
          </a:xfrm>
        </p:spPr>
      </p:pic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C9F95005-0CE9-E24F-A70D-07B4D7C4E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69" y="738832"/>
            <a:ext cx="4710687" cy="2680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A8C196-319F-764E-BC72-E5BE1FA94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8" y="3424259"/>
            <a:ext cx="4710687" cy="26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07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ECD074-A2D0-AA42-89C5-16D9B24C5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7414" y="1884829"/>
            <a:ext cx="4053774" cy="4266015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D9637B8-426E-874B-A98D-5A31B8E0C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907" y="1884829"/>
            <a:ext cx="6783079" cy="426193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4F7F823-68E1-AD45-A08E-B3211ED5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TVML </a:t>
            </a:r>
            <a:r>
              <a:rPr lang="en-US" dirty="0"/>
              <a:t>Complicated Template</a:t>
            </a:r>
          </a:p>
        </p:txBody>
      </p:sp>
    </p:spTree>
    <p:extLst>
      <p:ext uri="{BB962C8B-B14F-4D97-AF65-F5344CB8AC3E}">
        <p14:creationId xmlns:p14="http://schemas.microsoft.com/office/powerpoint/2010/main" val="881410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C26BD-5616-984E-B0D3-A111B049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dirty="0"/>
              <a:t>COMPARISON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0F4FE07-E050-C346-81CC-67B0BD66FD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6905120"/>
              </p:ext>
            </p:extLst>
          </p:nvPr>
        </p:nvGraphicFramePr>
        <p:xfrm>
          <a:off x="1122972" y="2447168"/>
          <a:ext cx="9946057" cy="271589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806263">
                  <a:extLst>
                    <a:ext uri="{9D8B030D-6E8A-4147-A177-3AD203B41FA5}">
                      <a16:colId xmlns:a16="http://schemas.microsoft.com/office/drawing/2014/main" val="4251858637"/>
                    </a:ext>
                  </a:extLst>
                </a:gridCol>
                <a:gridCol w="5139794">
                  <a:extLst>
                    <a:ext uri="{9D8B030D-6E8A-4147-A177-3AD203B41FA5}">
                      <a16:colId xmlns:a16="http://schemas.microsoft.com/office/drawing/2014/main" val="1365620282"/>
                    </a:ext>
                  </a:extLst>
                </a:gridCol>
              </a:tblGrid>
              <a:tr h="543178">
                <a:tc>
                  <a:txBody>
                    <a:bodyPr/>
                    <a:lstStyle/>
                    <a:p>
                      <a:r>
                        <a:rPr lang="en-US" sz="2500" dirty="0"/>
                        <a:t>Custom App</a:t>
                      </a:r>
                    </a:p>
                  </a:txBody>
                  <a:tcPr marL="126347" marR="126347" marT="63195" marB="63195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TVML App</a:t>
                      </a:r>
                    </a:p>
                  </a:txBody>
                  <a:tcPr marL="126347" marR="126347" marT="63195" marB="63195"/>
                </a:tc>
                <a:extLst>
                  <a:ext uri="{0D108BD9-81ED-4DB2-BD59-A6C34878D82A}">
                    <a16:rowId xmlns:a16="http://schemas.microsoft.com/office/drawing/2014/main" val="3960242728"/>
                  </a:ext>
                </a:extLst>
              </a:tr>
              <a:tr h="543178">
                <a:tc>
                  <a:txBody>
                    <a:bodyPr/>
                    <a:lstStyle/>
                    <a:p>
                      <a:r>
                        <a:rPr lang="en-US" sz="2500" dirty="0"/>
                        <a:t>Same way with iOS native app</a:t>
                      </a:r>
                    </a:p>
                  </a:txBody>
                  <a:tcPr marL="126347" marR="126347" marT="63195" marB="63195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TVML, TVJS, </a:t>
                      </a:r>
                      <a:r>
                        <a:rPr lang="en-US" sz="2500" dirty="0" err="1"/>
                        <a:t>TVMLKit</a:t>
                      </a:r>
                      <a:endParaRPr lang="en-US" sz="2500" dirty="0"/>
                    </a:p>
                  </a:txBody>
                  <a:tcPr marL="126347" marR="126347" marT="63195" marB="63195"/>
                </a:tc>
                <a:extLst>
                  <a:ext uri="{0D108BD9-81ED-4DB2-BD59-A6C34878D82A}">
                    <a16:rowId xmlns:a16="http://schemas.microsoft.com/office/drawing/2014/main" val="1705657874"/>
                  </a:ext>
                </a:extLst>
              </a:tr>
              <a:tr h="543178">
                <a:tc>
                  <a:txBody>
                    <a:bodyPr/>
                    <a:lstStyle/>
                    <a:p>
                      <a:r>
                        <a:rPr lang="en-US" sz="2500" dirty="0"/>
                        <a:t>Swift, Objective-C</a:t>
                      </a:r>
                    </a:p>
                  </a:txBody>
                  <a:tcPr marL="126347" marR="126347" marT="63195" marB="6319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/>
                        <a:t>JavaScript</a:t>
                      </a:r>
                    </a:p>
                  </a:txBody>
                  <a:tcPr marL="126347" marR="126347" marT="63195" marB="63195"/>
                </a:tc>
                <a:extLst>
                  <a:ext uri="{0D108BD9-81ED-4DB2-BD59-A6C34878D82A}">
                    <a16:rowId xmlns:a16="http://schemas.microsoft.com/office/drawing/2014/main" val="3838220053"/>
                  </a:ext>
                </a:extLst>
              </a:tr>
              <a:tr h="543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/>
                        <a:t>More effort but scalable</a:t>
                      </a:r>
                    </a:p>
                  </a:txBody>
                  <a:tcPr marL="126347" marR="126347" marT="63195" marB="6319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/>
                        <a:t>Less effort but not scalable</a:t>
                      </a:r>
                    </a:p>
                  </a:txBody>
                  <a:tcPr marL="126347" marR="126347" marT="63195" marB="63195"/>
                </a:tc>
                <a:extLst>
                  <a:ext uri="{0D108BD9-81ED-4DB2-BD59-A6C34878D82A}">
                    <a16:rowId xmlns:a16="http://schemas.microsoft.com/office/drawing/2014/main" val="114800382"/>
                  </a:ext>
                </a:extLst>
              </a:tr>
              <a:tr h="543178">
                <a:tc>
                  <a:txBody>
                    <a:bodyPr/>
                    <a:lstStyle/>
                    <a:p>
                      <a:r>
                        <a:rPr lang="en-US" sz="2500" dirty="0"/>
                        <a:t>Suitable with customizing layout</a:t>
                      </a:r>
                    </a:p>
                  </a:txBody>
                  <a:tcPr marL="126347" marR="126347" marT="63195" marB="63195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Suitable with Apple template layout</a:t>
                      </a:r>
                    </a:p>
                  </a:txBody>
                  <a:tcPr marL="126347" marR="126347" marT="63195" marB="63195"/>
                </a:tc>
                <a:extLst>
                  <a:ext uri="{0D108BD9-81ED-4DB2-BD59-A6C34878D82A}">
                    <a16:rowId xmlns:a16="http://schemas.microsoft.com/office/drawing/2014/main" val="261012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664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898030-BC97-7C4F-8019-7F156CBE6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0" y="2213757"/>
            <a:ext cx="5503935" cy="24745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DC8268-20E9-B549-A387-216901695255}"/>
              </a:ext>
            </a:extLst>
          </p:cNvPr>
          <p:cNvSpPr txBox="1"/>
          <p:nvPr/>
        </p:nvSpPr>
        <p:spPr>
          <a:xfrm>
            <a:off x="6193814" y="2789334"/>
            <a:ext cx="1906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vs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18F24-120B-3545-ADAE-14AC407C6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014" y="745772"/>
            <a:ext cx="4057921" cy="541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09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CDC67-571C-B348-A870-1BD490B77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9706876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8000" cap="none" dirty="0"/>
              <a:t>Developing </a:t>
            </a:r>
            <a:br>
              <a:rPr lang="en-US" sz="8000" cap="none" dirty="0"/>
            </a:br>
            <a:r>
              <a:rPr lang="en-US" sz="8000" cap="none" dirty="0"/>
              <a:t>Custom Apple TV App</a:t>
            </a:r>
            <a:br>
              <a:rPr lang="en-US" sz="8000" cap="none" dirty="0"/>
            </a:br>
            <a:r>
              <a:rPr lang="en-US" sz="8000" cap="none" dirty="0"/>
              <a:t>On iOS Project</a:t>
            </a:r>
          </a:p>
        </p:txBody>
      </p:sp>
    </p:spTree>
    <p:extLst>
      <p:ext uri="{BB962C8B-B14F-4D97-AF65-F5344CB8AC3E}">
        <p14:creationId xmlns:p14="http://schemas.microsoft.com/office/powerpoint/2010/main" val="2159603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FBE7-93B4-AA44-82F0-A12376F69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17" y="198412"/>
            <a:ext cx="11045642" cy="97212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Project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2AE04-883B-F547-8EE2-485FAB94EBC8}"/>
              </a:ext>
            </a:extLst>
          </p:cNvPr>
          <p:cNvSpPr txBox="1"/>
          <p:nvPr/>
        </p:nvSpPr>
        <p:spPr>
          <a:xfrm>
            <a:off x="6166338" y="5251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5A33AE-3278-0940-BC3D-10075307C5CC}"/>
              </a:ext>
            </a:extLst>
          </p:cNvPr>
          <p:cNvSpPr/>
          <p:nvPr/>
        </p:nvSpPr>
        <p:spPr>
          <a:xfrm>
            <a:off x="589729" y="1595717"/>
            <a:ext cx="11045642" cy="4751293"/>
          </a:xfrm>
          <a:prstGeom prst="rect">
            <a:avLst/>
          </a:prstGeom>
          <a:noFill/>
        </p:spPr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8D5C9A3-579D-CB4B-AD70-D3D63AABF866}"/>
              </a:ext>
            </a:extLst>
          </p:cNvPr>
          <p:cNvSpPr/>
          <p:nvPr/>
        </p:nvSpPr>
        <p:spPr>
          <a:xfrm>
            <a:off x="589729" y="5492806"/>
            <a:ext cx="2761410" cy="852587"/>
          </a:xfrm>
          <a:custGeom>
            <a:avLst/>
            <a:gdLst>
              <a:gd name="connsiteX0" fmla="*/ 0 w 2761410"/>
              <a:gd name="connsiteY0" fmla="*/ 0 h 852587"/>
              <a:gd name="connsiteX1" fmla="*/ 2761410 w 2761410"/>
              <a:gd name="connsiteY1" fmla="*/ 0 h 852587"/>
              <a:gd name="connsiteX2" fmla="*/ 2761410 w 2761410"/>
              <a:gd name="connsiteY2" fmla="*/ 852587 h 852587"/>
              <a:gd name="connsiteX3" fmla="*/ 0 w 2761410"/>
              <a:gd name="connsiteY3" fmla="*/ 852587 h 852587"/>
              <a:gd name="connsiteX4" fmla="*/ 0 w 2761410"/>
              <a:gd name="connsiteY4" fmla="*/ 0 h 85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1410" h="852587">
                <a:moveTo>
                  <a:pt x="0" y="0"/>
                </a:moveTo>
                <a:lnTo>
                  <a:pt x="2761410" y="0"/>
                </a:lnTo>
                <a:lnTo>
                  <a:pt x="2761410" y="852587"/>
                </a:lnTo>
                <a:lnTo>
                  <a:pt x="0" y="8525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2" tIns="156464" rIns="196392" bIns="156464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/>
              <a:t>Core Framework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758E0DA-E5AB-B548-98F7-3A6293067C3B}"/>
              </a:ext>
            </a:extLst>
          </p:cNvPr>
          <p:cNvSpPr/>
          <p:nvPr/>
        </p:nvSpPr>
        <p:spPr>
          <a:xfrm>
            <a:off x="3351139" y="5492806"/>
            <a:ext cx="8284231" cy="852587"/>
          </a:xfrm>
          <a:custGeom>
            <a:avLst/>
            <a:gdLst>
              <a:gd name="connsiteX0" fmla="*/ 0 w 8284231"/>
              <a:gd name="connsiteY0" fmla="*/ 0 h 852587"/>
              <a:gd name="connsiteX1" fmla="*/ 8284231 w 8284231"/>
              <a:gd name="connsiteY1" fmla="*/ 0 h 852587"/>
              <a:gd name="connsiteX2" fmla="*/ 8284231 w 8284231"/>
              <a:gd name="connsiteY2" fmla="*/ 852587 h 852587"/>
              <a:gd name="connsiteX3" fmla="*/ 0 w 8284231"/>
              <a:gd name="connsiteY3" fmla="*/ 852587 h 852587"/>
              <a:gd name="connsiteX4" fmla="*/ 0 w 8284231"/>
              <a:gd name="connsiteY4" fmla="*/ 0 h 85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587">
                <a:moveTo>
                  <a:pt x="0" y="0"/>
                </a:moveTo>
                <a:lnTo>
                  <a:pt x="8284231" y="0"/>
                </a:lnTo>
                <a:lnTo>
                  <a:pt x="8284231" y="852587"/>
                </a:lnTo>
                <a:lnTo>
                  <a:pt x="0" y="8525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marL="342900" indent="-342900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§"/>
            </a:pPr>
            <a:r>
              <a:rPr lang="en-US" sz="2200" dirty="0"/>
              <a:t>Foundation, </a:t>
            </a:r>
            <a:r>
              <a:rPr lang="en-US" sz="2200" dirty="0" err="1"/>
              <a:t>UIKit</a:t>
            </a:r>
            <a:r>
              <a:rPr lang="en-US" sz="2200" dirty="0"/>
              <a:t>, </a:t>
            </a:r>
            <a:r>
              <a:rPr lang="en-US" sz="2200" dirty="0" err="1"/>
              <a:t>CoreData</a:t>
            </a:r>
            <a:r>
              <a:rPr lang="en-US" sz="2200" dirty="0"/>
              <a:t>, </a:t>
            </a:r>
            <a:r>
              <a:rPr lang="en-US" sz="2200" dirty="0" err="1"/>
              <a:t>etc</a:t>
            </a:r>
            <a:endParaRPr lang="en-US" sz="2200" dirty="0"/>
          </a:p>
          <a:p>
            <a:pPr marL="342900" indent="-342900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</a:rPr>
              <a:t>Most of the core frameworks on iOS are available on </a:t>
            </a:r>
            <a:r>
              <a:rPr lang="en-US" sz="2200" dirty="0" err="1">
                <a:solidFill>
                  <a:schemeClr val="tx1"/>
                </a:solidFill>
              </a:rPr>
              <a:t>tvOS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781B6B4-F7ED-444B-9762-2689AE5AAE44}"/>
              </a:ext>
            </a:extLst>
          </p:cNvPr>
          <p:cNvSpPr/>
          <p:nvPr/>
        </p:nvSpPr>
        <p:spPr>
          <a:xfrm>
            <a:off x="589729" y="4194315"/>
            <a:ext cx="2761410" cy="1311281"/>
          </a:xfrm>
          <a:custGeom>
            <a:avLst/>
            <a:gdLst>
              <a:gd name="connsiteX0" fmla="*/ 0 w 2761410"/>
              <a:gd name="connsiteY0" fmla="*/ 459250 h 1311280"/>
              <a:gd name="connsiteX1" fmla="*/ 1347923 w 2761410"/>
              <a:gd name="connsiteY1" fmla="*/ 459250 h 1311280"/>
              <a:gd name="connsiteX2" fmla="*/ 1347923 w 2761410"/>
              <a:gd name="connsiteY2" fmla="*/ 196692 h 1311280"/>
              <a:gd name="connsiteX3" fmla="*/ 1249577 w 2761410"/>
              <a:gd name="connsiteY3" fmla="*/ 196692 h 1311280"/>
              <a:gd name="connsiteX4" fmla="*/ 1380705 w 2761410"/>
              <a:gd name="connsiteY4" fmla="*/ 0 h 1311280"/>
              <a:gd name="connsiteX5" fmla="*/ 1511833 w 2761410"/>
              <a:gd name="connsiteY5" fmla="*/ 196692 h 1311280"/>
              <a:gd name="connsiteX6" fmla="*/ 1413487 w 2761410"/>
              <a:gd name="connsiteY6" fmla="*/ 196692 h 1311280"/>
              <a:gd name="connsiteX7" fmla="*/ 1413487 w 2761410"/>
              <a:gd name="connsiteY7" fmla="*/ 459250 h 1311280"/>
              <a:gd name="connsiteX8" fmla="*/ 2761410 w 2761410"/>
              <a:gd name="connsiteY8" fmla="*/ 459250 h 1311280"/>
              <a:gd name="connsiteX9" fmla="*/ 2761410 w 2761410"/>
              <a:gd name="connsiteY9" fmla="*/ 1311280 h 1311280"/>
              <a:gd name="connsiteX10" fmla="*/ 0 w 2761410"/>
              <a:gd name="connsiteY10" fmla="*/ 1311280 h 1311280"/>
              <a:gd name="connsiteX11" fmla="*/ 0 w 2761410"/>
              <a:gd name="connsiteY11" fmla="*/ 459250 h 131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410" h="1311280">
                <a:moveTo>
                  <a:pt x="2761410" y="852030"/>
                </a:moveTo>
                <a:lnTo>
                  <a:pt x="1413487" y="852030"/>
                </a:lnTo>
                <a:lnTo>
                  <a:pt x="1413487" y="1114588"/>
                </a:lnTo>
                <a:lnTo>
                  <a:pt x="1511833" y="1114588"/>
                </a:lnTo>
                <a:lnTo>
                  <a:pt x="1380705" y="1311280"/>
                </a:lnTo>
                <a:lnTo>
                  <a:pt x="1249577" y="1114588"/>
                </a:lnTo>
                <a:lnTo>
                  <a:pt x="1347923" y="1114588"/>
                </a:lnTo>
                <a:lnTo>
                  <a:pt x="1347923" y="852030"/>
                </a:lnTo>
                <a:lnTo>
                  <a:pt x="0" y="852030"/>
                </a:lnTo>
                <a:lnTo>
                  <a:pt x="0" y="0"/>
                </a:lnTo>
                <a:lnTo>
                  <a:pt x="2761410" y="0"/>
                </a:lnTo>
                <a:lnTo>
                  <a:pt x="2761410" y="852030"/>
                </a:lnTo>
                <a:close/>
              </a:path>
            </a:pathLst>
          </a:custGeom>
        </p:spPr>
        <p:style>
          <a:lnRef idx="1">
            <a:schemeClr val="accent5">
              <a:hueOff val="2944118"/>
              <a:satOff val="9586"/>
              <a:lumOff val="3333"/>
              <a:alphaOff val="0"/>
            </a:schemeClr>
          </a:lnRef>
          <a:fillRef idx="3">
            <a:schemeClr val="accent5">
              <a:hueOff val="2944118"/>
              <a:satOff val="9586"/>
              <a:lumOff val="3333"/>
              <a:alphaOff val="0"/>
            </a:schemeClr>
          </a:fillRef>
          <a:effectRef idx="2">
            <a:schemeClr val="accent5">
              <a:hueOff val="2944118"/>
              <a:satOff val="9586"/>
              <a:lumOff val="333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2" tIns="156464" rIns="196392" bIns="615413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/>
              <a:t>Third Party Libraries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A4866B7-A739-5443-81A7-6298ED3277F6}"/>
              </a:ext>
            </a:extLst>
          </p:cNvPr>
          <p:cNvSpPr/>
          <p:nvPr/>
        </p:nvSpPr>
        <p:spPr>
          <a:xfrm>
            <a:off x="3351139" y="4194315"/>
            <a:ext cx="8284231" cy="852332"/>
          </a:xfrm>
          <a:custGeom>
            <a:avLst/>
            <a:gdLst>
              <a:gd name="connsiteX0" fmla="*/ 0 w 8284231"/>
              <a:gd name="connsiteY0" fmla="*/ 0 h 852332"/>
              <a:gd name="connsiteX1" fmla="*/ 8284231 w 8284231"/>
              <a:gd name="connsiteY1" fmla="*/ 0 h 852332"/>
              <a:gd name="connsiteX2" fmla="*/ 8284231 w 8284231"/>
              <a:gd name="connsiteY2" fmla="*/ 852332 h 852332"/>
              <a:gd name="connsiteX3" fmla="*/ 0 w 8284231"/>
              <a:gd name="connsiteY3" fmla="*/ 852332 h 852332"/>
              <a:gd name="connsiteX4" fmla="*/ 0 w 8284231"/>
              <a:gd name="connsiteY4" fmla="*/ 0 h 85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332">
                <a:moveTo>
                  <a:pt x="0" y="0"/>
                </a:moveTo>
                <a:lnTo>
                  <a:pt x="8284231" y="0"/>
                </a:lnTo>
                <a:lnTo>
                  <a:pt x="8284231" y="852332"/>
                </a:lnTo>
                <a:lnTo>
                  <a:pt x="0" y="8523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2926864"/>
              <a:satOff val="9822"/>
              <a:lumOff val="1005"/>
              <a:alphaOff val="0"/>
            </a:schemeClr>
          </a:lnRef>
          <a:fillRef idx="1">
            <a:schemeClr val="accent5">
              <a:tint val="40000"/>
              <a:alpha val="90000"/>
              <a:hueOff val="2926864"/>
              <a:satOff val="9822"/>
              <a:lumOff val="1005"/>
              <a:alphaOff val="0"/>
            </a:schemeClr>
          </a:fillRef>
          <a:effectRef idx="0">
            <a:schemeClr val="accent5">
              <a:tint val="40000"/>
              <a:alpha val="90000"/>
              <a:hueOff val="2926864"/>
              <a:satOff val="9822"/>
              <a:lumOff val="1005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marL="342900" indent="-342900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§"/>
            </a:pPr>
            <a:r>
              <a:rPr lang="en-US" sz="2200" dirty="0"/>
              <a:t>Install from </a:t>
            </a:r>
            <a:r>
              <a:rPr lang="en-US" sz="2200" dirty="0" err="1"/>
              <a:t>CocoaPods</a:t>
            </a:r>
            <a:r>
              <a:rPr lang="en-US" sz="2200" dirty="0"/>
              <a:t>, Carthage or import Framework directly</a:t>
            </a:r>
          </a:p>
          <a:p>
            <a:pPr marL="342900" indent="-342900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§"/>
            </a:pPr>
            <a:r>
              <a:rPr lang="en-US" sz="2200" dirty="0"/>
              <a:t>Most of </a:t>
            </a:r>
            <a:r>
              <a:rPr lang="en-US" sz="2200" dirty="0">
                <a:solidFill>
                  <a:schemeClr val="tx1"/>
                </a:solidFill>
              </a:rPr>
              <a:t>the 3</a:t>
            </a:r>
            <a:r>
              <a:rPr lang="en-US" sz="2200" baseline="30000" dirty="0">
                <a:solidFill>
                  <a:schemeClr val="tx1"/>
                </a:solidFill>
              </a:rPr>
              <a:t>rd</a:t>
            </a:r>
            <a:r>
              <a:rPr lang="en-US" sz="2200" dirty="0">
                <a:solidFill>
                  <a:schemeClr val="tx1"/>
                </a:solidFill>
              </a:rPr>
              <a:t> Party Libraries on iOS are available on </a:t>
            </a:r>
            <a:r>
              <a:rPr lang="en-US" sz="2200" dirty="0" err="1">
                <a:solidFill>
                  <a:schemeClr val="tx1"/>
                </a:solidFill>
              </a:rPr>
              <a:t>tvOS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endParaRPr lang="en-US" sz="2200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314DB70-5A91-DA44-9DDA-73735B26BC02}"/>
              </a:ext>
            </a:extLst>
          </p:cNvPr>
          <p:cNvSpPr/>
          <p:nvPr/>
        </p:nvSpPr>
        <p:spPr>
          <a:xfrm>
            <a:off x="589728" y="2895823"/>
            <a:ext cx="2761411" cy="1311280"/>
          </a:xfrm>
          <a:custGeom>
            <a:avLst/>
            <a:gdLst>
              <a:gd name="connsiteX0" fmla="*/ 0 w 2761410"/>
              <a:gd name="connsiteY0" fmla="*/ 459250 h 1311280"/>
              <a:gd name="connsiteX1" fmla="*/ 1347923 w 2761410"/>
              <a:gd name="connsiteY1" fmla="*/ 459250 h 1311280"/>
              <a:gd name="connsiteX2" fmla="*/ 1347923 w 2761410"/>
              <a:gd name="connsiteY2" fmla="*/ 196692 h 1311280"/>
              <a:gd name="connsiteX3" fmla="*/ 1249577 w 2761410"/>
              <a:gd name="connsiteY3" fmla="*/ 196692 h 1311280"/>
              <a:gd name="connsiteX4" fmla="*/ 1380705 w 2761410"/>
              <a:gd name="connsiteY4" fmla="*/ 0 h 1311280"/>
              <a:gd name="connsiteX5" fmla="*/ 1511833 w 2761410"/>
              <a:gd name="connsiteY5" fmla="*/ 196692 h 1311280"/>
              <a:gd name="connsiteX6" fmla="*/ 1413487 w 2761410"/>
              <a:gd name="connsiteY6" fmla="*/ 196692 h 1311280"/>
              <a:gd name="connsiteX7" fmla="*/ 1413487 w 2761410"/>
              <a:gd name="connsiteY7" fmla="*/ 459250 h 1311280"/>
              <a:gd name="connsiteX8" fmla="*/ 2761410 w 2761410"/>
              <a:gd name="connsiteY8" fmla="*/ 459250 h 1311280"/>
              <a:gd name="connsiteX9" fmla="*/ 2761410 w 2761410"/>
              <a:gd name="connsiteY9" fmla="*/ 1311280 h 1311280"/>
              <a:gd name="connsiteX10" fmla="*/ 0 w 2761410"/>
              <a:gd name="connsiteY10" fmla="*/ 1311280 h 1311280"/>
              <a:gd name="connsiteX11" fmla="*/ 0 w 2761410"/>
              <a:gd name="connsiteY11" fmla="*/ 459250 h 131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410" h="1311280">
                <a:moveTo>
                  <a:pt x="2761410" y="852030"/>
                </a:moveTo>
                <a:lnTo>
                  <a:pt x="1413487" y="852030"/>
                </a:lnTo>
                <a:lnTo>
                  <a:pt x="1413487" y="1114588"/>
                </a:lnTo>
                <a:lnTo>
                  <a:pt x="1511833" y="1114588"/>
                </a:lnTo>
                <a:lnTo>
                  <a:pt x="1380705" y="1311280"/>
                </a:lnTo>
                <a:lnTo>
                  <a:pt x="1249577" y="1114588"/>
                </a:lnTo>
                <a:lnTo>
                  <a:pt x="1347923" y="1114588"/>
                </a:lnTo>
                <a:lnTo>
                  <a:pt x="1347923" y="852030"/>
                </a:lnTo>
                <a:lnTo>
                  <a:pt x="0" y="852030"/>
                </a:lnTo>
                <a:lnTo>
                  <a:pt x="0" y="0"/>
                </a:lnTo>
                <a:lnTo>
                  <a:pt x="2761410" y="0"/>
                </a:lnTo>
                <a:lnTo>
                  <a:pt x="2761410" y="852030"/>
                </a:lnTo>
                <a:close/>
              </a:path>
            </a:pathLst>
          </a:custGeom>
        </p:spPr>
        <p:style>
          <a:lnRef idx="1">
            <a:schemeClr val="accent5">
              <a:hueOff val="5888237"/>
              <a:satOff val="19172"/>
              <a:lumOff val="6667"/>
              <a:alphaOff val="0"/>
            </a:schemeClr>
          </a:lnRef>
          <a:fillRef idx="3">
            <a:schemeClr val="accent5">
              <a:hueOff val="5888237"/>
              <a:satOff val="19172"/>
              <a:lumOff val="6667"/>
              <a:alphaOff val="0"/>
            </a:schemeClr>
          </a:fillRef>
          <a:effectRef idx="2">
            <a:schemeClr val="accent5">
              <a:hueOff val="5888237"/>
              <a:satOff val="19172"/>
              <a:lumOff val="666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3" tIns="156464" rIns="196392" bIns="61541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/>
              <a:t>Business Logic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44BC6AC-44A9-1849-A081-2D084D1A24B5}"/>
              </a:ext>
            </a:extLst>
          </p:cNvPr>
          <p:cNvSpPr/>
          <p:nvPr/>
        </p:nvSpPr>
        <p:spPr>
          <a:xfrm>
            <a:off x="3351139" y="2895823"/>
            <a:ext cx="8284231" cy="852332"/>
          </a:xfrm>
          <a:custGeom>
            <a:avLst/>
            <a:gdLst>
              <a:gd name="connsiteX0" fmla="*/ 0 w 8284231"/>
              <a:gd name="connsiteY0" fmla="*/ 0 h 852332"/>
              <a:gd name="connsiteX1" fmla="*/ 8284231 w 8284231"/>
              <a:gd name="connsiteY1" fmla="*/ 0 h 852332"/>
              <a:gd name="connsiteX2" fmla="*/ 8284231 w 8284231"/>
              <a:gd name="connsiteY2" fmla="*/ 852332 h 852332"/>
              <a:gd name="connsiteX3" fmla="*/ 0 w 8284231"/>
              <a:gd name="connsiteY3" fmla="*/ 852332 h 852332"/>
              <a:gd name="connsiteX4" fmla="*/ 0 w 8284231"/>
              <a:gd name="connsiteY4" fmla="*/ 0 h 85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332">
                <a:moveTo>
                  <a:pt x="0" y="0"/>
                </a:moveTo>
                <a:lnTo>
                  <a:pt x="8284231" y="0"/>
                </a:lnTo>
                <a:lnTo>
                  <a:pt x="8284231" y="852332"/>
                </a:lnTo>
                <a:lnTo>
                  <a:pt x="0" y="8523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5853729"/>
              <a:satOff val="19645"/>
              <a:lumOff val="2009"/>
              <a:alphaOff val="0"/>
            </a:schemeClr>
          </a:lnRef>
          <a:fillRef idx="1">
            <a:schemeClr val="accent5">
              <a:tint val="40000"/>
              <a:alpha val="90000"/>
              <a:hueOff val="5853729"/>
              <a:satOff val="19645"/>
              <a:lumOff val="2009"/>
              <a:alphaOff val="0"/>
            </a:schemeClr>
          </a:fillRef>
          <a:effectRef idx="0">
            <a:schemeClr val="accent5">
              <a:tint val="40000"/>
              <a:alpha val="90000"/>
              <a:hueOff val="5853729"/>
              <a:satOff val="19645"/>
              <a:lumOff val="2009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marL="342900" lvl="0" indent="-342900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§"/>
            </a:pPr>
            <a:r>
              <a:rPr lang="en-US" sz="2200" dirty="0"/>
              <a:t>API Service, Deep Link Handler, Analytics, </a:t>
            </a:r>
            <a:r>
              <a:rPr lang="en-US" sz="2200" dirty="0" err="1"/>
              <a:t>etc</a:t>
            </a:r>
            <a:endParaRPr lang="en-US" sz="2200" dirty="0"/>
          </a:p>
          <a:p>
            <a:pPr marL="342900" indent="-342900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§"/>
            </a:pPr>
            <a:r>
              <a:rPr lang="en-US" sz="2200" dirty="0"/>
              <a:t>All logic code for both platform should be shared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E97A5B8-E7FA-3A4D-ACA4-0D2DF27D7281}"/>
              </a:ext>
            </a:extLst>
          </p:cNvPr>
          <p:cNvSpPr/>
          <p:nvPr/>
        </p:nvSpPr>
        <p:spPr>
          <a:xfrm>
            <a:off x="589729" y="1597332"/>
            <a:ext cx="2761410" cy="1311281"/>
          </a:xfrm>
          <a:custGeom>
            <a:avLst/>
            <a:gdLst>
              <a:gd name="connsiteX0" fmla="*/ 0 w 2761410"/>
              <a:gd name="connsiteY0" fmla="*/ 459250 h 1311280"/>
              <a:gd name="connsiteX1" fmla="*/ 1347923 w 2761410"/>
              <a:gd name="connsiteY1" fmla="*/ 459250 h 1311280"/>
              <a:gd name="connsiteX2" fmla="*/ 1347923 w 2761410"/>
              <a:gd name="connsiteY2" fmla="*/ 196692 h 1311280"/>
              <a:gd name="connsiteX3" fmla="*/ 1249577 w 2761410"/>
              <a:gd name="connsiteY3" fmla="*/ 196692 h 1311280"/>
              <a:gd name="connsiteX4" fmla="*/ 1380705 w 2761410"/>
              <a:gd name="connsiteY4" fmla="*/ 0 h 1311280"/>
              <a:gd name="connsiteX5" fmla="*/ 1511833 w 2761410"/>
              <a:gd name="connsiteY5" fmla="*/ 196692 h 1311280"/>
              <a:gd name="connsiteX6" fmla="*/ 1413487 w 2761410"/>
              <a:gd name="connsiteY6" fmla="*/ 196692 h 1311280"/>
              <a:gd name="connsiteX7" fmla="*/ 1413487 w 2761410"/>
              <a:gd name="connsiteY7" fmla="*/ 459250 h 1311280"/>
              <a:gd name="connsiteX8" fmla="*/ 2761410 w 2761410"/>
              <a:gd name="connsiteY8" fmla="*/ 459250 h 1311280"/>
              <a:gd name="connsiteX9" fmla="*/ 2761410 w 2761410"/>
              <a:gd name="connsiteY9" fmla="*/ 1311280 h 1311280"/>
              <a:gd name="connsiteX10" fmla="*/ 0 w 2761410"/>
              <a:gd name="connsiteY10" fmla="*/ 1311280 h 1311280"/>
              <a:gd name="connsiteX11" fmla="*/ 0 w 2761410"/>
              <a:gd name="connsiteY11" fmla="*/ 459250 h 131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410" h="1311280">
                <a:moveTo>
                  <a:pt x="2761410" y="852030"/>
                </a:moveTo>
                <a:lnTo>
                  <a:pt x="1413487" y="852030"/>
                </a:lnTo>
                <a:lnTo>
                  <a:pt x="1413487" y="1114588"/>
                </a:lnTo>
                <a:lnTo>
                  <a:pt x="1511833" y="1114588"/>
                </a:lnTo>
                <a:lnTo>
                  <a:pt x="1380705" y="1311280"/>
                </a:lnTo>
                <a:lnTo>
                  <a:pt x="1249577" y="1114588"/>
                </a:lnTo>
                <a:lnTo>
                  <a:pt x="1347923" y="1114588"/>
                </a:lnTo>
                <a:lnTo>
                  <a:pt x="1347923" y="852030"/>
                </a:lnTo>
                <a:lnTo>
                  <a:pt x="0" y="852030"/>
                </a:lnTo>
                <a:lnTo>
                  <a:pt x="0" y="0"/>
                </a:lnTo>
                <a:lnTo>
                  <a:pt x="2761410" y="0"/>
                </a:lnTo>
                <a:lnTo>
                  <a:pt x="2761410" y="852030"/>
                </a:lnTo>
                <a:close/>
              </a:path>
            </a:pathLst>
          </a:custGeom>
        </p:spPr>
        <p:style>
          <a:lnRef idx="1">
            <a:schemeClr val="accent5">
              <a:hueOff val="8832355"/>
              <a:satOff val="28758"/>
              <a:lumOff val="10000"/>
              <a:alphaOff val="0"/>
            </a:schemeClr>
          </a:lnRef>
          <a:fillRef idx="3">
            <a:schemeClr val="accent5">
              <a:hueOff val="8832355"/>
              <a:satOff val="28758"/>
              <a:lumOff val="10000"/>
              <a:alphaOff val="0"/>
            </a:schemeClr>
          </a:fillRef>
          <a:effectRef idx="2">
            <a:schemeClr val="accent5">
              <a:hueOff val="8832355"/>
              <a:satOff val="28758"/>
              <a:lumOff val="1000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2" tIns="156464" rIns="196392" bIns="615413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/>
              <a:t>UI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94EC8C0-C459-2642-A03D-A5A4CE41CB78}"/>
              </a:ext>
            </a:extLst>
          </p:cNvPr>
          <p:cNvSpPr/>
          <p:nvPr/>
        </p:nvSpPr>
        <p:spPr>
          <a:xfrm>
            <a:off x="3351139" y="1609844"/>
            <a:ext cx="8284231" cy="852332"/>
          </a:xfrm>
          <a:custGeom>
            <a:avLst/>
            <a:gdLst>
              <a:gd name="connsiteX0" fmla="*/ 0 w 8284231"/>
              <a:gd name="connsiteY0" fmla="*/ 0 h 852332"/>
              <a:gd name="connsiteX1" fmla="*/ 8284231 w 8284231"/>
              <a:gd name="connsiteY1" fmla="*/ 0 h 852332"/>
              <a:gd name="connsiteX2" fmla="*/ 8284231 w 8284231"/>
              <a:gd name="connsiteY2" fmla="*/ 852332 h 852332"/>
              <a:gd name="connsiteX3" fmla="*/ 0 w 8284231"/>
              <a:gd name="connsiteY3" fmla="*/ 852332 h 852332"/>
              <a:gd name="connsiteX4" fmla="*/ 0 w 8284231"/>
              <a:gd name="connsiteY4" fmla="*/ 0 h 85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332">
                <a:moveTo>
                  <a:pt x="0" y="0"/>
                </a:moveTo>
                <a:lnTo>
                  <a:pt x="8284231" y="0"/>
                </a:lnTo>
                <a:lnTo>
                  <a:pt x="8284231" y="852332"/>
                </a:lnTo>
                <a:lnTo>
                  <a:pt x="0" y="8523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8780593"/>
              <a:satOff val="29467"/>
              <a:lumOff val="3014"/>
              <a:alphaOff val="0"/>
            </a:schemeClr>
          </a:lnRef>
          <a:fillRef idx="1">
            <a:schemeClr val="accent5">
              <a:tint val="40000"/>
              <a:alpha val="90000"/>
              <a:hueOff val="8780593"/>
              <a:satOff val="29467"/>
              <a:lumOff val="3014"/>
              <a:alphaOff val="0"/>
            </a:schemeClr>
          </a:fillRef>
          <a:effectRef idx="0">
            <a:schemeClr val="accent5">
              <a:tint val="40000"/>
              <a:alpha val="90000"/>
              <a:hueOff val="8780593"/>
              <a:satOff val="29467"/>
              <a:lumOff val="3014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marL="342900" lvl="0" indent="-34290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§"/>
            </a:pPr>
            <a:r>
              <a:rPr lang="en-US" sz="2200" kern="1200" dirty="0"/>
              <a:t>View, </a:t>
            </a:r>
            <a:r>
              <a:rPr lang="en-US" sz="2200" kern="1200" dirty="0" err="1"/>
              <a:t>ViewController</a:t>
            </a:r>
            <a:endParaRPr lang="en-US" sz="2200" kern="1200" dirty="0"/>
          </a:p>
          <a:p>
            <a:pPr marL="342900" lvl="0" indent="-34290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§"/>
            </a:pPr>
            <a:r>
              <a:rPr lang="en-US" sz="2200" kern="1200" dirty="0"/>
              <a:t>Very little, Only for base classes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2ADE4-85E9-BD4B-ADC5-94756D49DE7D}"/>
              </a:ext>
            </a:extLst>
          </p:cNvPr>
          <p:cNvSpPr txBox="1"/>
          <p:nvPr/>
        </p:nvSpPr>
        <p:spPr>
          <a:xfrm>
            <a:off x="4359349" y="25730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8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64D8B-C7F0-2A49-BA30-FEF953E55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1934" y="-422269"/>
            <a:ext cx="4037814" cy="4877772"/>
          </a:xfrm>
        </p:spPr>
        <p:txBody>
          <a:bodyPr>
            <a:normAutofit/>
          </a:bodyPr>
          <a:lstStyle/>
          <a:p>
            <a:r>
              <a:rPr lang="en-US" sz="6000" b="1" cap="none"/>
              <a:t>Developing For </a:t>
            </a:r>
            <a:br>
              <a:rPr lang="en-US" sz="6000" b="1" cap="none"/>
            </a:br>
            <a:r>
              <a:rPr lang="en-US" sz="6000" b="1" cap="none"/>
              <a:t>Apple TV</a:t>
            </a:r>
            <a:endParaRPr lang="en-US" sz="6000" b="1" cap="none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2E245B-1D8A-2348-A6B3-1054CC100B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3" b="6431"/>
          <a:stretch/>
        </p:blipFill>
        <p:spPr>
          <a:xfrm>
            <a:off x="1379023" y="1936636"/>
            <a:ext cx="5659222" cy="31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5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CB516-EDF2-294B-B03C-2E1E8C466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8110584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cap="all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36887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7D18-9C61-8F42-A333-6578837B4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204A92E-2605-9C4C-8D45-001F30FF7BB0}"/>
              </a:ext>
            </a:extLst>
          </p:cNvPr>
          <p:cNvSpPr/>
          <p:nvPr/>
        </p:nvSpPr>
        <p:spPr>
          <a:xfrm>
            <a:off x="2091689" y="2286000"/>
            <a:ext cx="8161020" cy="3581400"/>
          </a:xfrm>
          <a:prstGeom prst="rightArrow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31C5DEC-EE31-2349-9638-BA2053D1A3F2}"/>
              </a:ext>
            </a:extLst>
          </p:cNvPr>
          <p:cNvSpPr/>
          <p:nvPr/>
        </p:nvSpPr>
        <p:spPr>
          <a:xfrm>
            <a:off x="1381913" y="3360420"/>
            <a:ext cx="3090386" cy="1432560"/>
          </a:xfrm>
          <a:custGeom>
            <a:avLst/>
            <a:gdLst>
              <a:gd name="connsiteX0" fmla="*/ 0 w 3090386"/>
              <a:gd name="connsiteY0" fmla="*/ 238765 h 1432560"/>
              <a:gd name="connsiteX1" fmla="*/ 238765 w 3090386"/>
              <a:gd name="connsiteY1" fmla="*/ 0 h 1432560"/>
              <a:gd name="connsiteX2" fmla="*/ 2851621 w 3090386"/>
              <a:gd name="connsiteY2" fmla="*/ 0 h 1432560"/>
              <a:gd name="connsiteX3" fmla="*/ 3090386 w 3090386"/>
              <a:gd name="connsiteY3" fmla="*/ 238765 h 1432560"/>
              <a:gd name="connsiteX4" fmla="*/ 3090386 w 3090386"/>
              <a:gd name="connsiteY4" fmla="*/ 1193795 h 1432560"/>
              <a:gd name="connsiteX5" fmla="*/ 2851621 w 3090386"/>
              <a:gd name="connsiteY5" fmla="*/ 1432560 h 1432560"/>
              <a:gd name="connsiteX6" fmla="*/ 238765 w 3090386"/>
              <a:gd name="connsiteY6" fmla="*/ 1432560 h 1432560"/>
              <a:gd name="connsiteX7" fmla="*/ 0 w 3090386"/>
              <a:gd name="connsiteY7" fmla="*/ 1193795 h 1432560"/>
              <a:gd name="connsiteX8" fmla="*/ 0 w 3090386"/>
              <a:gd name="connsiteY8" fmla="*/ 238765 h 143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90386" h="1432560">
                <a:moveTo>
                  <a:pt x="0" y="238765"/>
                </a:moveTo>
                <a:cubicBezTo>
                  <a:pt x="0" y="106899"/>
                  <a:pt x="106899" y="0"/>
                  <a:pt x="238765" y="0"/>
                </a:cubicBezTo>
                <a:lnTo>
                  <a:pt x="2851621" y="0"/>
                </a:lnTo>
                <a:cubicBezTo>
                  <a:pt x="2983487" y="0"/>
                  <a:pt x="3090386" y="106899"/>
                  <a:pt x="3090386" y="238765"/>
                </a:cubicBezTo>
                <a:lnTo>
                  <a:pt x="3090386" y="1193795"/>
                </a:lnTo>
                <a:cubicBezTo>
                  <a:pt x="3090386" y="1325661"/>
                  <a:pt x="2983487" y="1432560"/>
                  <a:pt x="2851621" y="1432560"/>
                </a:cubicBezTo>
                <a:lnTo>
                  <a:pt x="238765" y="1432560"/>
                </a:lnTo>
                <a:cubicBezTo>
                  <a:pt x="106899" y="1432560"/>
                  <a:pt x="0" y="1325661"/>
                  <a:pt x="0" y="1193795"/>
                </a:cubicBezTo>
                <a:lnTo>
                  <a:pt x="0" y="23876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612" tIns="176612" rIns="176612" bIns="176612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/>
              <a:t>Potential Market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C68D09F-8545-524F-BF14-4C0C35DB0D9D}"/>
              </a:ext>
            </a:extLst>
          </p:cNvPr>
          <p:cNvSpPr/>
          <p:nvPr/>
        </p:nvSpPr>
        <p:spPr>
          <a:xfrm>
            <a:off x="4627006" y="3360420"/>
            <a:ext cx="3090386" cy="1432560"/>
          </a:xfrm>
          <a:custGeom>
            <a:avLst/>
            <a:gdLst>
              <a:gd name="connsiteX0" fmla="*/ 0 w 3090386"/>
              <a:gd name="connsiteY0" fmla="*/ 238765 h 1432560"/>
              <a:gd name="connsiteX1" fmla="*/ 238765 w 3090386"/>
              <a:gd name="connsiteY1" fmla="*/ 0 h 1432560"/>
              <a:gd name="connsiteX2" fmla="*/ 2851621 w 3090386"/>
              <a:gd name="connsiteY2" fmla="*/ 0 h 1432560"/>
              <a:gd name="connsiteX3" fmla="*/ 3090386 w 3090386"/>
              <a:gd name="connsiteY3" fmla="*/ 238765 h 1432560"/>
              <a:gd name="connsiteX4" fmla="*/ 3090386 w 3090386"/>
              <a:gd name="connsiteY4" fmla="*/ 1193795 h 1432560"/>
              <a:gd name="connsiteX5" fmla="*/ 2851621 w 3090386"/>
              <a:gd name="connsiteY5" fmla="*/ 1432560 h 1432560"/>
              <a:gd name="connsiteX6" fmla="*/ 238765 w 3090386"/>
              <a:gd name="connsiteY6" fmla="*/ 1432560 h 1432560"/>
              <a:gd name="connsiteX7" fmla="*/ 0 w 3090386"/>
              <a:gd name="connsiteY7" fmla="*/ 1193795 h 1432560"/>
              <a:gd name="connsiteX8" fmla="*/ 0 w 3090386"/>
              <a:gd name="connsiteY8" fmla="*/ 238765 h 143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90386" h="1432560">
                <a:moveTo>
                  <a:pt x="0" y="238765"/>
                </a:moveTo>
                <a:cubicBezTo>
                  <a:pt x="0" y="106899"/>
                  <a:pt x="106899" y="0"/>
                  <a:pt x="238765" y="0"/>
                </a:cubicBezTo>
                <a:lnTo>
                  <a:pt x="2851621" y="0"/>
                </a:lnTo>
                <a:cubicBezTo>
                  <a:pt x="2983487" y="0"/>
                  <a:pt x="3090386" y="106899"/>
                  <a:pt x="3090386" y="238765"/>
                </a:cubicBezTo>
                <a:lnTo>
                  <a:pt x="3090386" y="1193795"/>
                </a:lnTo>
                <a:cubicBezTo>
                  <a:pt x="3090386" y="1325661"/>
                  <a:pt x="2983487" y="1432560"/>
                  <a:pt x="2851621" y="1432560"/>
                </a:cubicBezTo>
                <a:lnTo>
                  <a:pt x="238765" y="1432560"/>
                </a:lnTo>
                <a:cubicBezTo>
                  <a:pt x="106899" y="1432560"/>
                  <a:pt x="0" y="1325661"/>
                  <a:pt x="0" y="1193795"/>
                </a:cubicBezTo>
                <a:lnTo>
                  <a:pt x="0" y="23876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612" tIns="176612" rIns="176612" bIns="176612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/>
              <a:t>Applicable For Any</a:t>
            </a:r>
          </a:p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/>
              <a:t> Kind Of Business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82B3B19-883D-D341-B378-F9B005BF247E}"/>
              </a:ext>
            </a:extLst>
          </p:cNvPr>
          <p:cNvSpPr/>
          <p:nvPr/>
        </p:nvSpPr>
        <p:spPr>
          <a:xfrm>
            <a:off x="7872099" y="3360420"/>
            <a:ext cx="3090386" cy="1432560"/>
          </a:xfrm>
          <a:custGeom>
            <a:avLst/>
            <a:gdLst>
              <a:gd name="connsiteX0" fmla="*/ 0 w 3090386"/>
              <a:gd name="connsiteY0" fmla="*/ 238765 h 1432560"/>
              <a:gd name="connsiteX1" fmla="*/ 238765 w 3090386"/>
              <a:gd name="connsiteY1" fmla="*/ 0 h 1432560"/>
              <a:gd name="connsiteX2" fmla="*/ 2851621 w 3090386"/>
              <a:gd name="connsiteY2" fmla="*/ 0 h 1432560"/>
              <a:gd name="connsiteX3" fmla="*/ 3090386 w 3090386"/>
              <a:gd name="connsiteY3" fmla="*/ 238765 h 1432560"/>
              <a:gd name="connsiteX4" fmla="*/ 3090386 w 3090386"/>
              <a:gd name="connsiteY4" fmla="*/ 1193795 h 1432560"/>
              <a:gd name="connsiteX5" fmla="*/ 2851621 w 3090386"/>
              <a:gd name="connsiteY5" fmla="*/ 1432560 h 1432560"/>
              <a:gd name="connsiteX6" fmla="*/ 238765 w 3090386"/>
              <a:gd name="connsiteY6" fmla="*/ 1432560 h 1432560"/>
              <a:gd name="connsiteX7" fmla="*/ 0 w 3090386"/>
              <a:gd name="connsiteY7" fmla="*/ 1193795 h 1432560"/>
              <a:gd name="connsiteX8" fmla="*/ 0 w 3090386"/>
              <a:gd name="connsiteY8" fmla="*/ 238765 h 143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90386" h="1432560">
                <a:moveTo>
                  <a:pt x="0" y="238765"/>
                </a:moveTo>
                <a:cubicBezTo>
                  <a:pt x="0" y="106899"/>
                  <a:pt x="106899" y="0"/>
                  <a:pt x="238765" y="0"/>
                </a:cubicBezTo>
                <a:lnTo>
                  <a:pt x="2851621" y="0"/>
                </a:lnTo>
                <a:cubicBezTo>
                  <a:pt x="2983487" y="0"/>
                  <a:pt x="3090386" y="106899"/>
                  <a:pt x="3090386" y="238765"/>
                </a:cubicBezTo>
                <a:lnTo>
                  <a:pt x="3090386" y="1193795"/>
                </a:lnTo>
                <a:cubicBezTo>
                  <a:pt x="3090386" y="1325661"/>
                  <a:pt x="2983487" y="1432560"/>
                  <a:pt x="2851621" y="1432560"/>
                </a:cubicBezTo>
                <a:lnTo>
                  <a:pt x="238765" y="1432560"/>
                </a:lnTo>
                <a:cubicBezTo>
                  <a:pt x="106899" y="1432560"/>
                  <a:pt x="0" y="1325661"/>
                  <a:pt x="0" y="1193795"/>
                </a:cubicBezTo>
                <a:lnTo>
                  <a:pt x="0" y="23876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612" tIns="176612" rIns="176612" bIns="176612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/>
              <a:t>Low cost</a:t>
            </a:r>
          </a:p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/>
              <a:t>High impact</a:t>
            </a:r>
          </a:p>
        </p:txBody>
      </p:sp>
    </p:spTree>
    <p:extLst>
      <p:ext uri="{BB962C8B-B14F-4D97-AF65-F5344CB8AC3E}">
        <p14:creationId xmlns:p14="http://schemas.microsoft.com/office/powerpoint/2010/main" val="421224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805AF4-7989-43AB-9A60-14E3F851F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0036B63-B0EC-4AF3-95D3-2E2DCA25F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8B6020-240D-9F42-B9D1-F926BEBF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573" y="800100"/>
            <a:ext cx="7876855" cy="52578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51DB15-E358-434D-83C1-CE0DB9E3EA3C}"/>
              </a:ext>
            </a:extLst>
          </p:cNvPr>
          <p:cNvSpPr txBox="1"/>
          <p:nvPr/>
        </p:nvSpPr>
        <p:spPr>
          <a:xfrm>
            <a:off x="0" y="35006"/>
            <a:ext cx="12192000" cy="6822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150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A77763-E1C1-2E48-9FB1-14723BB7B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8110584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cap="all"/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746469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A93D97C6-63EF-4CA6-B01D-25E2772DC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C9CE7-901A-1549-9601-2A8EA6627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pic>
        <p:nvPicPr>
          <p:cNvPr id="7" name="Graphic 6" descr="USB">
            <a:extLst>
              <a:ext uri="{FF2B5EF4-FFF2-40B4-BE49-F238E27FC236}">
                <a16:creationId xmlns:a16="http://schemas.microsoft.com/office/drawing/2014/main" id="{CC4577D3-7B11-45E3-BC0A-EFFD94D02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276" y="1881930"/>
            <a:ext cx="3093388" cy="3093388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5DA4A40B-EDCE-42FC-B189-AEFB4F82E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29395-A778-8D41-AE27-4695C385A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2224" y="2286000"/>
            <a:ext cx="7268976" cy="3581400"/>
          </a:xfrm>
        </p:spPr>
        <p:txBody>
          <a:bodyPr>
            <a:normAutofit/>
          </a:bodyPr>
          <a:lstStyle/>
          <a:p>
            <a:r>
              <a:rPr lang="en-US" sz="4000" dirty="0"/>
              <a:t>Overview of Apple TV and </a:t>
            </a:r>
            <a:r>
              <a:rPr lang="en-US" sz="4000" dirty="0" err="1"/>
              <a:t>tvOS</a:t>
            </a:r>
            <a:endParaRPr lang="en-US" sz="4000" dirty="0"/>
          </a:p>
          <a:p>
            <a:r>
              <a:rPr lang="en-US" sz="4000" dirty="0"/>
              <a:t>Developing for Apple TV</a:t>
            </a:r>
          </a:p>
          <a:p>
            <a:r>
              <a:rPr lang="en-US" sz="4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16253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1B46C-AD9F-7F43-A2FB-26949238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8110584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8800" b="1" cap="none"/>
              <a:t>Apple TV </a:t>
            </a:r>
            <a:br>
              <a:rPr lang="en-US" sz="8800" b="1" cap="none"/>
            </a:br>
            <a:r>
              <a:rPr lang="en-US" sz="8800" b="1" cap="none"/>
              <a:t>&amp; </a:t>
            </a:r>
            <a:br>
              <a:rPr lang="en-US" sz="8800" b="1" cap="none"/>
            </a:br>
            <a:r>
              <a:rPr lang="en-US" sz="8800" b="1" cap="none"/>
              <a:t>tvOS</a:t>
            </a:r>
            <a:endParaRPr lang="en-US" sz="8800" b="1" cap="none" dirty="0"/>
          </a:p>
        </p:txBody>
      </p:sp>
    </p:spTree>
    <p:extLst>
      <p:ext uri="{BB962C8B-B14F-4D97-AF65-F5344CB8AC3E}">
        <p14:creationId xmlns:p14="http://schemas.microsoft.com/office/powerpoint/2010/main" val="363161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36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8" name="Rectangle 40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112F1-437E-0540-85C3-16749655A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04" y="640080"/>
            <a:ext cx="6581522" cy="5577840"/>
          </a:xfrm>
          <a:prstGeom prst="rect">
            <a:avLst/>
          </a:prstGeom>
        </p:spPr>
      </p:pic>
      <p:sp>
        <p:nvSpPr>
          <p:cNvPr id="49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AB766D-A5BE-9048-B7F4-B4157DB3A1D1}"/>
              </a:ext>
            </a:extLst>
          </p:cNvPr>
          <p:cNvSpPr txBox="1"/>
          <p:nvPr/>
        </p:nvSpPr>
        <p:spPr>
          <a:xfrm>
            <a:off x="8513974" y="978006"/>
            <a:ext cx="3558758" cy="3000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Apple TV 4K </a:t>
            </a:r>
          </a:p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5th Gen (2017)</a:t>
            </a:r>
          </a:p>
        </p:txBody>
      </p:sp>
    </p:spTree>
    <p:extLst>
      <p:ext uri="{BB962C8B-B14F-4D97-AF65-F5344CB8AC3E}">
        <p14:creationId xmlns:p14="http://schemas.microsoft.com/office/powerpoint/2010/main" val="1785784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4">
            <a:extLst>
              <a:ext uri="{FF2B5EF4-FFF2-40B4-BE49-F238E27FC236}">
                <a16:creationId xmlns:a16="http://schemas.microsoft.com/office/drawing/2014/main" id="{9E8A3474-A3A2-4200-9E98-3433E3D19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16">
            <a:extLst>
              <a:ext uri="{FF2B5EF4-FFF2-40B4-BE49-F238E27FC236}">
                <a16:creationId xmlns:a16="http://schemas.microsoft.com/office/drawing/2014/main" id="{A2B36470-9A0C-4C86-99EB-05358284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0DD2F460-AD0F-49B5-80F2-18F1F65E3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396100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1A921B-3753-4748-968C-E06EAF808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1536" y="1109324"/>
            <a:ext cx="2067068" cy="395611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C634C77-7EAE-486F-BBA9-98DFA0320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845" y="480060"/>
            <a:ext cx="5396100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29B912-E042-1E46-A3FC-0A236CEF9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090" y="2129426"/>
            <a:ext cx="5842807" cy="29360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641A316-FB5D-684D-A985-35E8E52B7367}"/>
              </a:ext>
            </a:extLst>
          </p:cNvPr>
          <p:cNvSpPr txBox="1"/>
          <p:nvPr/>
        </p:nvSpPr>
        <p:spPr>
          <a:xfrm>
            <a:off x="979737" y="5305467"/>
            <a:ext cx="4310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2007: iPhone 1</a:t>
            </a:r>
            <a:r>
              <a:rPr lang="en-US" sz="3600" b="1" baseline="30000" dirty="0"/>
              <a:t>st</a:t>
            </a:r>
            <a:r>
              <a:rPr lang="en-US" sz="3600" b="1" dirty="0"/>
              <a:t> Gen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55B9BB-B8D7-BA43-B24D-610677D16A96}"/>
              </a:ext>
            </a:extLst>
          </p:cNvPr>
          <p:cNvSpPr txBox="1"/>
          <p:nvPr/>
        </p:nvSpPr>
        <p:spPr>
          <a:xfrm>
            <a:off x="7082271" y="5305466"/>
            <a:ext cx="3621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2006: </a:t>
            </a:r>
            <a:r>
              <a:rPr lang="en-US" sz="3600" b="1" dirty="0" err="1"/>
              <a:t>iTV</a:t>
            </a:r>
            <a:r>
              <a:rPr lang="en-US" sz="3600" b="1" dirty="0"/>
              <a:t> 1</a:t>
            </a:r>
            <a:r>
              <a:rPr lang="en-US" sz="3600" b="1" baseline="30000" dirty="0"/>
              <a:t>st</a:t>
            </a:r>
            <a:r>
              <a:rPr lang="en-US" sz="3600" b="1" dirty="0"/>
              <a:t> Gen</a:t>
            </a:r>
          </a:p>
        </p:txBody>
      </p:sp>
    </p:spTree>
    <p:extLst>
      <p:ext uri="{BB962C8B-B14F-4D97-AF65-F5344CB8AC3E}">
        <p14:creationId xmlns:p14="http://schemas.microsoft.com/office/powerpoint/2010/main" val="2932431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CE3009-87BB-EE46-A83A-51EA43910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770" y="640080"/>
            <a:ext cx="6079390" cy="5577840"/>
          </a:xfrm>
          <a:prstGeom prst="rect">
            <a:avLst/>
          </a:prstGeom>
        </p:spPr>
      </p:pic>
      <p:sp>
        <p:nvSpPr>
          <p:cNvPr id="28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E33B69-AAB8-9645-AFF9-D6CDF7B286AF}"/>
              </a:ext>
            </a:extLst>
          </p:cNvPr>
          <p:cNvSpPr txBox="1"/>
          <p:nvPr/>
        </p:nvSpPr>
        <p:spPr>
          <a:xfrm>
            <a:off x="8569666" y="1314922"/>
            <a:ext cx="3176246" cy="3000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Apple TV 2nd Gen (2010)</a:t>
            </a:r>
          </a:p>
        </p:txBody>
      </p:sp>
    </p:spTree>
    <p:extLst>
      <p:ext uri="{BB962C8B-B14F-4D97-AF65-F5344CB8AC3E}">
        <p14:creationId xmlns:p14="http://schemas.microsoft.com/office/powerpoint/2010/main" val="31127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92296C6-28F7-4BD7-9EFB-22A268E3D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645BB-9D9B-4F4D-B7A4-23963D956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486" y="1480929"/>
            <a:ext cx="5791426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0" cap="all"/>
              <a:t>Apple TV app</a:t>
            </a: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CBB17300-EE76-409B-97FE-4836C509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AEABCDF0-66B8-40A9-98EB-B6837EF18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Graphic 5" descr="Monitor">
            <a:extLst>
              <a:ext uri="{FF2B5EF4-FFF2-40B4-BE49-F238E27FC236}">
                <a16:creationId xmlns:a16="http://schemas.microsoft.com/office/drawing/2014/main" id="{A4DC157A-A911-4484-AFE2-3278C3EAC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0173" y="1790732"/>
            <a:ext cx="3267942" cy="32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99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{6C5136C8-26A9-114C-971B-DD59E6C6C4ED}tf10001072</Template>
  <TotalTime>10451</TotalTime>
  <Words>2163</Words>
  <Application>Microsoft Macintosh PowerPoint</Application>
  <PresentationFormat>Widescreen</PresentationFormat>
  <Paragraphs>278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Franklin Gothic Book</vt:lpstr>
      <vt:lpstr>Wingdings</vt:lpstr>
      <vt:lpstr>Crop</vt:lpstr>
      <vt:lpstr>iOS Dev Scout Singapore, October 2018</vt:lpstr>
      <vt:lpstr>Thanh</vt:lpstr>
      <vt:lpstr>Developing For  Apple TV</vt:lpstr>
      <vt:lpstr>Agenda</vt:lpstr>
      <vt:lpstr>Apple TV  &amp;  tvOS</vt:lpstr>
      <vt:lpstr>PowerPoint Presentation</vt:lpstr>
      <vt:lpstr>PowerPoint Presentation</vt:lpstr>
      <vt:lpstr>PowerPoint Presentation</vt:lpstr>
      <vt:lpstr>Apple TV app</vt:lpstr>
      <vt:lpstr>PowerPoint Presentation</vt:lpstr>
      <vt:lpstr>PowerPoint Presentation</vt:lpstr>
      <vt:lpstr>PowerPoint Presentation</vt:lpstr>
      <vt:lpstr>PowerPoint Presentation</vt:lpstr>
      <vt:lpstr>Apple TV sold</vt:lpstr>
      <vt:lpstr>Developing for Apple TV</vt:lpstr>
      <vt:lpstr>tvOS app</vt:lpstr>
      <vt:lpstr>PowerPoint Presentation</vt:lpstr>
      <vt:lpstr>How Does TVMLKit App Work?</vt:lpstr>
      <vt:lpstr>TVML Premade Templates</vt:lpstr>
      <vt:lpstr>TVML Template Example</vt:lpstr>
      <vt:lpstr>TVML Template Example</vt:lpstr>
      <vt:lpstr>TVML Template Example</vt:lpstr>
      <vt:lpstr>TVML Complicated Template</vt:lpstr>
      <vt:lpstr>PowerPoint Presentation</vt:lpstr>
      <vt:lpstr>TVML Complicated Template</vt:lpstr>
      <vt:lpstr>COMPARISON</vt:lpstr>
      <vt:lpstr>PowerPoint Presentation</vt:lpstr>
      <vt:lpstr>Developing  Custom Apple TV App On iOS Project</vt:lpstr>
      <vt:lpstr>Project structure</vt:lpstr>
      <vt:lpstr>Demo</vt:lpstr>
      <vt:lpstr>CONCLUSION</vt:lpstr>
      <vt:lpstr>PowerPoint Presentation</vt:lpstr>
      <vt:lpstr>Thanks for your attention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work with iOS and TVOS in a same project</dc:title>
  <dc:creator>51103226@stu.hcmut.edu.vn</dc:creator>
  <cp:lastModifiedBy>Ta, Thanh</cp:lastModifiedBy>
  <cp:revision>2877</cp:revision>
  <dcterms:created xsi:type="dcterms:W3CDTF">2018-08-18T11:42:30Z</dcterms:created>
  <dcterms:modified xsi:type="dcterms:W3CDTF">2018-10-16T10:33:51Z</dcterms:modified>
</cp:coreProperties>
</file>